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7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90" r:id="rId6"/>
    <p:sldId id="278" r:id="rId7"/>
    <p:sldId id="276" r:id="rId8"/>
    <p:sldId id="282" r:id="rId9"/>
    <p:sldId id="302" r:id="rId10"/>
    <p:sldId id="303" r:id="rId11"/>
    <p:sldId id="304" r:id="rId12"/>
    <p:sldId id="306" r:id="rId13"/>
    <p:sldId id="307" r:id="rId14"/>
    <p:sldId id="308" r:id="rId15"/>
    <p:sldId id="309" r:id="rId16"/>
    <p:sldId id="312" r:id="rId17"/>
    <p:sldId id="311" r:id="rId18"/>
    <p:sldId id="28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7D34"/>
    <a:srgbClr val="DF4B45"/>
    <a:srgbClr val="094782"/>
    <a:srgbClr val="0D8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3" autoAdjust="0"/>
    <p:restoredTop sz="90882" autoAdjust="0"/>
  </p:normalViewPr>
  <p:slideViewPr>
    <p:cSldViewPr snapToGrid="0" showGuides="1">
      <p:cViewPr>
        <p:scale>
          <a:sx n="70" d="100"/>
          <a:sy n="70" d="100"/>
        </p:scale>
        <p:origin x="654" y="52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99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028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2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110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770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5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654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625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92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5470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2040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99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4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DA1498-92C7-4E4B-8045-C9195F453964}" type="datetimeFigureOut">
              <a:rPr lang="en-US" smtClean="0"/>
              <a:t>12/28/2023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audio" Target="../media/media10.m4a"/><Relationship Id="rId7" Type="http://schemas.openxmlformats.org/officeDocument/2006/relationships/image" Target="../media/image5.jpeg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5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jp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tags" Target="../tags/tag7.xml"/><Relationship Id="rId6" Type="http://schemas.openxmlformats.org/officeDocument/2006/relationships/image" Target="../media/image19.jpe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jpe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audio" Target="../media/media5.m4a"/><Relationship Id="rId7" Type="http://schemas.openxmlformats.org/officeDocument/2006/relationships/image" Target="../media/image5.jpeg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audio" Target="../media/media6.m4a"/><Relationship Id="rId7" Type="http://schemas.openxmlformats.org/officeDocument/2006/relationships/image" Target="../media/image5.jpe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8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audio" Target="../media/media7.m4a"/><Relationship Id="rId7" Type="http://schemas.openxmlformats.org/officeDocument/2006/relationships/image" Target="../media/image5.jpe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audio" Target="../media/media8.m4a"/><Relationship Id="rId7" Type="http://schemas.openxmlformats.org/officeDocument/2006/relationships/image" Target="../media/image5.jpe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12.jpe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audio" Target="../media/media9.m4a"/><Relationship Id="rId7" Type="http://schemas.openxmlformats.org/officeDocument/2006/relationships/image" Target="../media/image5.jpe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8.jp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3955" y="1861974"/>
            <a:ext cx="5606023" cy="2492990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b="1" dirty="0" smtClean="0">
                <a:solidFill>
                  <a:schemeClr val="bg1"/>
                </a:solidFill>
              </a:rPr>
              <a:t>Credit Card Insights for </a:t>
            </a:r>
            <a:r>
              <a:rPr lang="en-US" b="1" dirty="0" err="1" smtClean="0">
                <a:solidFill>
                  <a:schemeClr val="bg1"/>
                </a:solidFill>
              </a:rPr>
              <a:t>Mitron</a:t>
            </a:r>
            <a:r>
              <a:rPr lang="en-US" b="1" dirty="0" smtClean="0">
                <a:solidFill>
                  <a:schemeClr val="bg1"/>
                </a:solidFill>
              </a:rPr>
              <a:t> Bank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0173615" y="-263158"/>
            <a:ext cx="2607364" cy="260736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9706554" y="-730219"/>
            <a:ext cx="3541486" cy="3541486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20"/>
            <a:ext cx="5625296" cy="686341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795" y="4467215"/>
            <a:ext cx="441789" cy="432324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5000"/>
              </a:srgbClr>
            </a:outerShdw>
          </a:effectLst>
        </p:spPr>
      </p:pic>
      <p:sp>
        <p:nvSpPr>
          <p:cNvPr id="11" name="TextBox 10"/>
          <p:cNvSpPr txBox="1"/>
          <p:nvPr/>
        </p:nvSpPr>
        <p:spPr>
          <a:xfrm>
            <a:off x="6429366" y="4414597"/>
            <a:ext cx="435128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dirty="0" err="1" smtClean="0"/>
              <a:t>Atliq</a:t>
            </a:r>
            <a:r>
              <a:rPr lang="en-US" sz="2800" dirty="0" smtClean="0"/>
              <a:t> Data Services</a:t>
            </a:r>
            <a:endParaRPr lang="en-US" sz="28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3088">
        <p15:prstTrans prst="peelOff"/>
      </p:transition>
    </mc:Choice>
    <mc:Fallback>
      <p:transition spd="slow" advTm="30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4383" y="702982"/>
            <a:ext cx="7700719" cy="1588271"/>
          </a:xfrm>
          <a:prstGeom prst="roundRect">
            <a:avLst>
              <a:gd name="adj" fmla="val 2605"/>
            </a:avLst>
          </a:prstGeom>
          <a:solidFill>
            <a:srgbClr val="09478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Insights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5" y="15316"/>
            <a:ext cx="438912" cy="429510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581045" y="882327"/>
            <a:ext cx="5605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  <a:latin typeface="Montserrat"/>
              </a:rPr>
              <a:t>Category-Specific </a:t>
            </a:r>
            <a:r>
              <a:rPr lang="en-US" u="sng" dirty="0" err="1">
                <a:solidFill>
                  <a:schemeClr val="bg1"/>
                </a:solidFill>
                <a:latin typeface="Montserrat"/>
              </a:rPr>
              <a:t>Spendings</a:t>
            </a:r>
            <a:r>
              <a:rPr lang="en-US" u="sng" dirty="0">
                <a:solidFill>
                  <a:schemeClr val="bg1"/>
                </a:solidFill>
                <a:latin typeface="Montserrat"/>
              </a:rPr>
              <a:t>:</a:t>
            </a:r>
          </a:p>
          <a:p>
            <a:endParaRPr lang="en-US" u="sng" dirty="0">
              <a:solidFill>
                <a:schemeClr val="bg1"/>
              </a:solidFill>
              <a:latin typeface="Montserrat"/>
            </a:endParaRPr>
          </a:p>
          <a:p>
            <a:r>
              <a:rPr lang="en-US" dirty="0">
                <a:solidFill>
                  <a:schemeClr val="bg1"/>
                </a:solidFill>
                <a:latin typeface="Montserrat"/>
              </a:rPr>
              <a:t>What are the most popular spending categories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among 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credit card users, and how can partnerships or rewards be optimized for these categories?</a:t>
            </a:r>
          </a:p>
          <a:p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226144" y="522899"/>
            <a:ext cx="11593286" cy="3492787"/>
            <a:chOff x="8240947" y="519909"/>
            <a:chExt cx="7903944" cy="3492787"/>
          </a:xfrm>
        </p:grpSpPr>
        <p:grpSp>
          <p:nvGrpSpPr>
            <p:cNvPr id="37" name="Group 36"/>
            <p:cNvGrpSpPr/>
            <p:nvPr/>
          </p:nvGrpSpPr>
          <p:grpSpPr>
            <a:xfrm>
              <a:off x="8240947" y="2547705"/>
              <a:ext cx="7903944" cy="1464991"/>
              <a:chOff x="8240948" y="1053864"/>
              <a:chExt cx="7903944" cy="1464991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1231"/>
              <a:stretch/>
            </p:blipFill>
            <p:spPr>
              <a:xfrm>
                <a:off x="8240948" y="1053864"/>
                <a:ext cx="7903944" cy="1464991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396800" y="1124334"/>
                <a:ext cx="6290415" cy="1371600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1"/>
            <a:stretch/>
          </p:blipFill>
          <p:spPr>
            <a:xfrm>
              <a:off x="13528479" y="519909"/>
              <a:ext cx="2616412" cy="176835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Rectangle 37"/>
            <p:cNvSpPr/>
            <p:nvPr/>
          </p:nvSpPr>
          <p:spPr>
            <a:xfrm>
              <a:off x="14687214" y="1454737"/>
              <a:ext cx="1366344" cy="650055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-10905420" y="4525612"/>
            <a:ext cx="11187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Travel, Electronics, Bills, Others, Health&amp; Wellness, Entertainment- These categories are most popular among the credit card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ontserrat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Montserrat"/>
              </a:rPr>
              <a:t>Recommendations: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/>
              </a:rPr>
              <a:t>Customize credit card rewards to provide enhanced benefits for top spending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ontserrat"/>
              </a:rPr>
              <a:t>Implement 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a tiered rewards system based on spending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levels and encourage 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customers to reach higher tiers by spending more, unlocking additional benefits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Montserrat"/>
              </a:rPr>
              <a:t>Send targeted promotions based on individual spending habits and preferences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Montserrat"/>
            </a:endParaRPr>
          </a:p>
          <a:p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1106941"/>
      </p:ext>
    </p:extLst>
  </p:cSld>
  <p:clrMapOvr>
    <a:masterClrMapping/>
  </p:clrMapOvr>
  <p:transition spd="med" advTm="3045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0.48645 -0.00417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96296E-6 L -1.06745 0.0240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372" y="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48148E-6 L 0.90834 -0.01759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17" y="-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Snapshots of the Dashboard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122978"/>
            <a:ext cx="10058400" cy="477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27457"/>
      </p:ext>
    </p:extLst>
  </p:cSld>
  <p:clrMapOvr>
    <a:masterClrMapping/>
  </p:clrMapOvr>
  <p:transition spd="med" advTm="397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Snapshots of the Dashboard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84" y="1122978"/>
            <a:ext cx="9007522" cy="545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44468"/>
      </p:ext>
    </p:extLst>
  </p:cSld>
  <p:clrMapOvr>
    <a:masterClrMapping/>
  </p:clrMapOvr>
  <p:transition spd="med" advTm="310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Snapshots of the Dashboard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52" y="1122978"/>
            <a:ext cx="8658589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66367"/>
      </p:ext>
    </p:extLst>
  </p:cSld>
  <p:clrMapOvr>
    <a:masterClrMapping/>
  </p:clrMapOvr>
  <p:transition spd="med" advTm="316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Snapshots of the Dashboard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85" y="1122978"/>
            <a:ext cx="7720461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0480"/>
      </p:ext>
    </p:extLst>
  </p:cSld>
  <p:clrMapOvr>
    <a:masterClrMapping/>
  </p:clrMapOvr>
  <p:transition spd="med" advTm="34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3907" y="1544068"/>
            <a:ext cx="4200765" cy="3769865"/>
            <a:chOff x="3933975" y="1229517"/>
            <a:chExt cx="4200765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3933975" y="1229517"/>
              <a:ext cx="4200765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280971" y="2912256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2707689" y="1983295"/>
            <a:ext cx="3565132" cy="3102259"/>
            <a:chOff x="7911100" y="1684962"/>
            <a:chExt cx="3565132" cy="310225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5283" y="1684962"/>
              <a:ext cx="2473891" cy="2694237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7911100" y="4417889"/>
              <a:ext cx="3565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  <a:latin typeface="+mj-lt"/>
                </a:rPr>
                <a:t>Arun Kumar M</a:t>
              </a:r>
              <a:endParaRPr lang="en-US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  <p:transition spd="med" advTm="646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057 0.00926 L 0.74232 0.008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3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22222E-6 L -0.36211 -0.0053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112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40000"/>
                <a:lumOff val="60000"/>
              </a:schemeClr>
            </a:gs>
            <a:gs pos="16000">
              <a:schemeClr val="accent5">
                <a:lumMod val="95000"/>
                <a:lumOff val="5000"/>
              </a:schemeClr>
            </a:gs>
            <a:gs pos="100000">
              <a:schemeClr val="accent5">
                <a:lumMod val="6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 hidden="1">
            <a:extLst>
              <a:ext uri="{FF2B5EF4-FFF2-40B4-BE49-F238E27FC236}">
                <a16:creationId xmlns:a16="http://schemas.microsoft.com/office/drawing/2014/main" id="{9FDB6406-0CDB-4213-A1B6-DE47D953FED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3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Introduction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5" y="15316"/>
            <a:ext cx="438912" cy="429510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38" y="1072055"/>
            <a:ext cx="1840324" cy="18403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048" y="3415862"/>
            <a:ext cx="10909738" cy="2585323"/>
          </a:xfrm>
          <a:prstGeom prst="rect">
            <a:avLst/>
          </a:prstGeom>
          <a:noFill/>
          <a:effectLst>
            <a:glow rad="101600">
              <a:schemeClr val="accent2">
                <a:lumMod val="20000"/>
                <a:lumOff val="8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Mitron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Bank</a:t>
            </a:r>
            <a:r>
              <a:rPr lang="en-US" dirty="0">
                <a:solidFill>
                  <a:schemeClr val="bg1"/>
                </a:solidFill>
              </a:rPr>
              <a:t> is a legacy financial institution headquartered in Hyderabad. They want to introduce a new line of credit cards, aiming to broaden its product offerings and reach in the financial market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b="1" dirty="0" smtClean="0">
              <a:solidFill>
                <a:schemeClr val="bg1"/>
              </a:solidFill>
            </a:endParaRPr>
          </a:p>
          <a:p>
            <a:pPr algn="ctr"/>
            <a:r>
              <a:rPr lang="en-US" b="1" dirty="0" smtClean="0">
                <a:solidFill>
                  <a:schemeClr val="bg1"/>
                </a:solidFill>
              </a:rPr>
              <a:t>Mr. </a:t>
            </a:r>
            <a:r>
              <a:rPr lang="en-US" b="1" dirty="0" err="1" smtClean="0">
                <a:solidFill>
                  <a:schemeClr val="bg1"/>
                </a:solidFill>
              </a:rPr>
              <a:t>Bashnir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Rover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Strategy Director </a:t>
            </a:r>
            <a:r>
              <a:rPr lang="en-US" dirty="0">
                <a:solidFill>
                  <a:schemeClr val="bg1"/>
                </a:solidFill>
              </a:rPr>
              <a:t>of </a:t>
            </a:r>
            <a:r>
              <a:rPr lang="en-US" dirty="0" err="1">
                <a:solidFill>
                  <a:schemeClr val="bg1"/>
                </a:solidFill>
              </a:rPr>
              <a:t>Mitron</a:t>
            </a:r>
            <a:r>
              <a:rPr lang="en-US" dirty="0">
                <a:solidFill>
                  <a:schemeClr val="bg1"/>
                </a:solidFill>
              </a:rPr>
              <a:t> Bank, </a:t>
            </a:r>
            <a:r>
              <a:rPr lang="en-US" dirty="0" smtClean="0">
                <a:solidFill>
                  <a:schemeClr val="bg1"/>
                </a:solidFill>
              </a:rPr>
              <a:t>asked us </a:t>
            </a:r>
            <a:r>
              <a:rPr lang="en-US" dirty="0">
                <a:solidFill>
                  <a:schemeClr val="bg1"/>
                </a:solidFill>
              </a:rPr>
              <a:t>to do a pilot project with the sample </a:t>
            </a:r>
            <a:r>
              <a:rPr lang="en-US" dirty="0" smtClean="0">
                <a:solidFill>
                  <a:schemeClr val="bg1"/>
                </a:solidFill>
              </a:rPr>
              <a:t>dataset </a:t>
            </a:r>
            <a:r>
              <a:rPr lang="en-US" dirty="0">
                <a:solidFill>
                  <a:schemeClr val="bg1"/>
                </a:solidFill>
              </a:rPr>
              <a:t>of 4000 customers across five cities on their online spend and other details. 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This analysis is expected to guide them in tailoring the credit cards to customer needs and market trends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7" name="Diamond 76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9295157">
            <a:off x="-783995" y="-700767"/>
            <a:ext cx="2607364" cy="266029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Diamond 77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9295157">
            <a:off x="-1213755" y="-1213457"/>
            <a:ext cx="3541486" cy="3613379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Diamond 78">
            <a:extLst>
              <a:ext uri="{FF2B5EF4-FFF2-40B4-BE49-F238E27FC236}">
                <a16:creationId xmlns:a16="http://schemas.microsoft.com/office/drawing/2014/main" id="{1C59176D-59A8-4C02-B448-EE01232FB3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740000">
            <a:off x="10163102" y="-605369"/>
            <a:ext cx="2607364" cy="2620894"/>
          </a:xfrm>
          <a:prstGeom prst="diamond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Diamond 79">
            <a:extLst>
              <a:ext uri="{FF2B5EF4-FFF2-40B4-BE49-F238E27FC236}">
                <a16:creationId xmlns:a16="http://schemas.microsoft.com/office/drawing/2014/main" id="{A50B1817-3C7F-41BC-8557-7A00C928EE1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740000">
            <a:off x="9709072" y="-1077225"/>
            <a:ext cx="3541486" cy="3520944"/>
          </a:xfrm>
          <a:prstGeom prst="diamond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304315"/>
      </p:ext>
    </p:extLst>
  </p:cSld>
  <p:clrMapOvr>
    <a:masterClrMapping/>
  </p:clrMapOvr>
  <p:transition spd="med" advTm="1214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ED2F5393-91A3-4102-A584-E902285C507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4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Datasets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867" y="1273790"/>
            <a:ext cx="4986748" cy="5154438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9000"/>
              </a:srgbClr>
            </a:outerShdw>
          </a:effec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15894" y="1257300"/>
            <a:ext cx="5947053" cy="5241218"/>
            <a:chOff x="215894" y="1257300"/>
            <a:chExt cx="5947053" cy="5241218"/>
          </a:xfrm>
        </p:grpSpPr>
        <p:grpSp>
          <p:nvGrpSpPr>
            <p:cNvPr id="55" name="Group 54"/>
            <p:cNvGrpSpPr/>
            <p:nvPr/>
          </p:nvGrpSpPr>
          <p:grpSpPr>
            <a:xfrm>
              <a:off x="215894" y="1257300"/>
              <a:ext cx="2640368" cy="5241218"/>
              <a:chOff x="215894" y="1257300"/>
              <a:chExt cx="2640368" cy="5241218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528893" y="1257300"/>
                <a:ext cx="2327369" cy="520700"/>
                <a:chOff x="667355" y="1257300"/>
                <a:chExt cx="1923445" cy="520700"/>
              </a:xfrm>
            </p:grpSpPr>
            <p:sp>
              <p:nvSpPr>
                <p:cNvPr id="3" name="Rounded Rectangle 2"/>
                <p:cNvSpPr/>
                <p:nvPr/>
              </p:nvSpPr>
              <p:spPr>
                <a:xfrm>
                  <a:off x="667355" y="1257300"/>
                  <a:ext cx="1923445" cy="520700"/>
                </a:xfrm>
                <a:prstGeom prst="roundRect">
                  <a:avLst/>
                </a:prstGeom>
                <a:solidFill>
                  <a:srgbClr val="DF4B45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889000" y="1320800"/>
                  <a:ext cx="1460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chemeClr val="bg1"/>
                      </a:solidFill>
                    </a:rPr>
                    <a:t>Customers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" name="Group 5"/>
              <p:cNvGrpSpPr/>
              <p:nvPr/>
            </p:nvGrpSpPr>
            <p:grpSpPr>
              <a:xfrm>
                <a:off x="503063" y="2056789"/>
                <a:ext cx="2353199" cy="4441729"/>
                <a:chOff x="503063" y="2152202"/>
                <a:chExt cx="2353199" cy="4885902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14955" y="2152202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18" name="Rounded Rectangle 17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889000" y="1320800"/>
                    <a:ext cx="1460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Age Group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528893" y="2888422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21" name="Rounded Rectangle 20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889000" y="1320800"/>
                    <a:ext cx="1460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err="1" smtClean="0">
                        <a:solidFill>
                          <a:schemeClr val="bg1"/>
                        </a:solidFill>
                      </a:rPr>
                      <a:t>Avg</a:t>
                    </a:r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 Income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528893" y="3605144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24" name="Rounded Rectangle 23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TextBox 24"/>
                  <p:cNvSpPr txBox="1"/>
                  <p:nvPr/>
                </p:nvSpPr>
                <p:spPr>
                  <a:xfrm>
                    <a:off x="889000" y="1320800"/>
                    <a:ext cx="1460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City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6" name="Group 25"/>
                <p:cNvGrpSpPr/>
                <p:nvPr/>
              </p:nvGrpSpPr>
              <p:grpSpPr>
                <a:xfrm>
                  <a:off x="528893" y="4347334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27" name="Rounded Rectangle 26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8" name="TextBox 27"/>
                  <p:cNvSpPr txBox="1"/>
                  <p:nvPr/>
                </p:nvSpPr>
                <p:spPr>
                  <a:xfrm>
                    <a:off x="889000" y="1320800"/>
                    <a:ext cx="1460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err="1" smtClean="0">
                        <a:solidFill>
                          <a:schemeClr val="bg1"/>
                        </a:solidFill>
                      </a:rPr>
                      <a:t>Cust_ID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528893" y="5072666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30" name="Rounded Rectangle 29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889000" y="1320800"/>
                    <a:ext cx="1460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Gender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2" name="Group 31"/>
                <p:cNvGrpSpPr/>
                <p:nvPr/>
              </p:nvGrpSpPr>
              <p:grpSpPr>
                <a:xfrm>
                  <a:off x="528893" y="5804784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33" name="Rounded Rectangle 32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TextBox 35"/>
                  <p:cNvSpPr txBox="1"/>
                  <p:nvPr/>
                </p:nvSpPr>
                <p:spPr>
                  <a:xfrm>
                    <a:off x="889000" y="1320800"/>
                    <a:ext cx="1460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Marital Status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37" name="Group 36"/>
                <p:cNvGrpSpPr/>
                <p:nvPr/>
              </p:nvGrpSpPr>
              <p:grpSpPr>
                <a:xfrm>
                  <a:off x="503063" y="6517404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38" name="Rounded Rectangle 37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TextBox 38"/>
                  <p:cNvSpPr txBox="1"/>
                  <p:nvPr/>
                </p:nvSpPr>
                <p:spPr>
                  <a:xfrm>
                    <a:off x="889000" y="1320800"/>
                    <a:ext cx="1460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Occupation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43" name="Straight Connector 42"/>
              <p:cNvCxnSpPr/>
              <p:nvPr/>
            </p:nvCxnSpPr>
            <p:spPr>
              <a:xfrm>
                <a:off x="219299" y="1505466"/>
                <a:ext cx="0" cy="4745293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flipV="1">
                <a:off x="215900" y="1492250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V="1">
                <a:off x="215899" y="2306603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215899" y="2973444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 flipV="1">
                <a:off x="215898" y="3627033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flipV="1">
                <a:off x="215897" y="4273289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V="1">
                <a:off x="215896" y="4945980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 flipV="1">
                <a:off x="215895" y="5580109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215894" y="6229334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6" name="Group 55"/>
            <p:cNvGrpSpPr/>
            <p:nvPr/>
          </p:nvGrpSpPr>
          <p:grpSpPr>
            <a:xfrm>
              <a:off x="3522579" y="1257300"/>
              <a:ext cx="2640368" cy="3268427"/>
              <a:chOff x="215894" y="1257300"/>
              <a:chExt cx="2640368" cy="3268427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528893" y="1257300"/>
                <a:ext cx="2327369" cy="520700"/>
                <a:chOff x="667355" y="1257300"/>
                <a:chExt cx="1923445" cy="520700"/>
              </a:xfrm>
            </p:grpSpPr>
            <p:sp>
              <p:nvSpPr>
                <p:cNvPr id="89" name="Rounded Rectangle 88"/>
                <p:cNvSpPr/>
                <p:nvPr/>
              </p:nvSpPr>
              <p:spPr>
                <a:xfrm>
                  <a:off x="667355" y="1257300"/>
                  <a:ext cx="1923445" cy="520700"/>
                </a:xfrm>
                <a:prstGeom prst="roundRect">
                  <a:avLst/>
                </a:prstGeom>
                <a:solidFill>
                  <a:srgbClr val="DF4B45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TextBox 89"/>
                <p:cNvSpPr txBox="1"/>
                <p:nvPr/>
              </p:nvSpPr>
              <p:spPr>
                <a:xfrm>
                  <a:off x="889000" y="1320800"/>
                  <a:ext cx="14605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b="1" dirty="0" smtClean="0">
                      <a:solidFill>
                        <a:schemeClr val="bg1"/>
                      </a:solidFill>
                    </a:rPr>
                    <a:t>Spends</a:t>
                  </a:r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58" name="Group 57"/>
              <p:cNvGrpSpPr/>
              <p:nvPr/>
            </p:nvGrpSpPr>
            <p:grpSpPr>
              <a:xfrm>
                <a:off x="514955" y="2056789"/>
                <a:ext cx="2341307" cy="2468938"/>
                <a:chOff x="514955" y="2152202"/>
                <a:chExt cx="2341307" cy="2715832"/>
              </a:xfrm>
            </p:grpSpPr>
            <p:grpSp>
              <p:nvGrpSpPr>
                <p:cNvPr id="68" name="Group 67"/>
                <p:cNvGrpSpPr/>
                <p:nvPr/>
              </p:nvGrpSpPr>
              <p:grpSpPr>
                <a:xfrm>
                  <a:off x="514955" y="2152202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87" name="Rounded Rectangle 86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889000" y="1320800"/>
                    <a:ext cx="1460500" cy="406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Category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69" name="Group 68"/>
                <p:cNvGrpSpPr/>
                <p:nvPr/>
              </p:nvGrpSpPr>
              <p:grpSpPr>
                <a:xfrm>
                  <a:off x="528893" y="2888422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85" name="Rounded Rectangle 84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TextBox 85"/>
                  <p:cNvSpPr txBox="1"/>
                  <p:nvPr/>
                </p:nvSpPr>
                <p:spPr>
                  <a:xfrm>
                    <a:off x="889000" y="1320800"/>
                    <a:ext cx="1460500" cy="406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Month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70" name="Group 69"/>
                <p:cNvGrpSpPr/>
                <p:nvPr/>
              </p:nvGrpSpPr>
              <p:grpSpPr>
                <a:xfrm>
                  <a:off x="528893" y="3605144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83" name="Rounded Rectangle 82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889000" y="1320800"/>
                    <a:ext cx="1460500" cy="4062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smtClean="0">
                        <a:solidFill>
                          <a:schemeClr val="bg1"/>
                        </a:solidFill>
                      </a:rPr>
                      <a:t>Payment Type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grpSp>
              <p:nvGrpSpPr>
                <p:cNvPr id="71" name="Group 70"/>
                <p:cNvGrpSpPr/>
                <p:nvPr/>
              </p:nvGrpSpPr>
              <p:grpSpPr>
                <a:xfrm>
                  <a:off x="528893" y="4347334"/>
                  <a:ext cx="2327369" cy="520700"/>
                  <a:chOff x="667355" y="1257300"/>
                  <a:chExt cx="1923445" cy="520700"/>
                </a:xfrm>
              </p:grpSpPr>
              <p:sp>
                <p:nvSpPr>
                  <p:cNvPr id="81" name="Rounded Rectangle 80"/>
                  <p:cNvSpPr/>
                  <p:nvPr/>
                </p:nvSpPr>
                <p:spPr>
                  <a:xfrm>
                    <a:off x="667355" y="1257300"/>
                    <a:ext cx="1923445" cy="520700"/>
                  </a:xfrm>
                  <a:prstGeom prst="roundRect">
                    <a:avLst/>
                  </a:prstGeom>
                  <a:solidFill>
                    <a:srgbClr val="E87D34"/>
                  </a:solidFill>
                  <a:effectLst>
                    <a:glow rad="63500">
                      <a:schemeClr val="accent5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TextBox 81"/>
                  <p:cNvSpPr txBox="1"/>
                  <p:nvPr/>
                </p:nvSpPr>
                <p:spPr>
                  <a:xfrm>
                    <a:off x="889000" y="1320800"/>
                    <a:ext cx="146050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b="1" dirty="0" err="1" smtClean="0">
                        <a:solidFill>
                          <a:schemeClr val="bg1"/>
                        </a:solidFill>
                      </a:rPr>
                      <a:t>Cust_ID</a:t>
                    </a:r>
                    <a:endParaRPr lang="en-US" b="1" dirty="0">
                      <a:solidFill>
                        <a:schemeClr val="bg1"/>
                      </a:solidFill>
                    </a:endParaRPr>
                  </a:p>
                </p:txBody>
              </p:sp>
            </p:grpSp>
          </p:grpSp>
          <p:cxnSp>
            <p:nvCxnSpPr>
              <p:cNvPr id="59" name="Straight Connector 58"/>
              <p:cNvCxnSpPr/>
              <p:nvPr/>
            </p:nvCxnSpPr>
            <p:spPr>
              <a:xfrm flipH="1">
                <a:off x="215894" y="1505466"/>
                <a:ext cx="3405" cy="2767823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flipV="1">
                <a:off x="215900" y="1492250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215899" y="2306603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V="1">
                <a:off x="215899" y="2973444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215898" y="3627033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215897" y="4273289"/>
                <a:ext cx="300293" cy="8728"/>
              </a:xfrm>
              <a:prstGeom prst="line">
                <a:avLst/>
              </a:prstGeom>
              <a:ln w="19050"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68125"/>
      </p:ext>
    </p:extLst>
  </p:cSld>
  <p:clrMapOvr>
    <a:masterClrMapping/>
  </p:clrMapOvr>
  <p:transition spd="med" advTm="577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>
            <a:extLst>
              <a:ext uri="{FF2B5EF4-FFF2-40B4-BE49-F238E27FC236}">
                <a16:creationId xmlns:a16="http://schemas.microsoft.com/office/drawing/2014/main" id="{364CFD90-D0E1-4BC3-9D8B-7503E2632C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111626" y="1720850"/>
            <a:ext cx="3968750" cy="396875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5981CF1-BC08-49F8-B0F9-AAF98EC674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2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Insights covered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6178536-4D8A-4FF2-BBDC-4B3E7E0FCF2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/>
              <a:t>Category specific </a:t>
            </a:r>
            <a:r>
              <a:rPr lang="en-US" sz="1600" dirty="0" err="1" smtClean="0"/>
              <a:t>Spendings</a:t>
            </a:r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16F1356-9015-4B5C-9C64-3C1D963E5F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151447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B7F2E37-0ACF-4E8A-9C1D-EC5B65BA29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693025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/>
              <a:t>Age Group Preferences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8F812F5-70AF-4FBD-80D9-D59B3C456D5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7490264" y="323532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52C5002-7E64-4069-ACA0-6876E54A9B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943725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 dirty="0" smtClean="0"/>
              <a:t>Geographical Hotspots</a:t>
            </a:r>
            <a:endParaRPr lang="en-US" sz="160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C5F3A-6F0D-4A0F-AE6E-92F342C22AC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6832600" y="5055576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4A75A79-A67A-4A23-8588-7FC5EB9A518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161387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Market Potential</a:t>
            </a:r>
            <a:endParaRPr lang="en-US" sz="160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C62739-FA35-49F8-8929-743B31F55A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1514475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1BB375D-5EE6-4428-9817-2C7DB6B9433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838200" y="3334727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Demographic Targeting</a:t>
            </a:r>
            <a:endParaRPr lang="en-US" sz="1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3A511B7-C7F3-4107-9962-1E10D2E08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3670300" y="3235325"/>
            <a:ext cx="939800" cy="9398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4D7D4B6-62C2-45AB-89A5-3A41DA021FD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1587500" y="5154978"/>
            <a:ext cx="3660775" cy="740997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/>
              <a:t>Seasonal Spending Trends</a:t>
            </a:r>
            <a:endParaRPr lang="en-US" sz="16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3902602-D4BC-4D44-AC14-BB55A86C5D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4419600" y="5055576"/>
            <a:ext cx="939800" cy="9398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 descr="Icons of bar chart and line graph.">
            <a:extLst>
              <a:ext uri="{FF2B5EF4-FFF2-40B4-BE49-F238E27FC236}">
                <a16:creationId xmlns:a16="http://schemas.microsoft.com/office/drawing/2014/main" id="{044C3643-8A0E-47C1-BEB8-C73203B5E58D}"/>
              </a:ext>
            </a:extLst>
          </p:cNvPr>
          <p:cNvGrpSpPr/>
          <p:nvPr/>
        </p:nvGrpSpPr>
        <p:grpSpPr>
          <a:xfrm>
            <a:off x="4715661" y="1810536"/>
            <a:ext cx="347679" cy="347679"/>
            <a:chOff x="4319588" y="2492375"/>
            <a:chExt cx="287338" cy="287338"/>
          </a:xfrm>
          <a:solidFill>
            <a:schemeClr val="bg1"/>
          </a:solidFill>
        </p:grpSpPr>
        <p:sp>
          <p:nvSpPr>
            <p:cNvPr id="32" name="Freeform 372">
              <a:extLst>
                <a:ext uri="{FF2B5EF4-FFF2-40B4-BE49-F238E27FC236}">
                  <a16:creationId xmlns:a16="http://schemas.microsoft.com/office/drawing/2014/main" id="{56E8F5A5-5318-470B-8F42-337C264086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587625"/>
              <a:ext cx="287338" cy="192088"/>
            </a:xfrm>
            <a:custGeom>
              <a:avLst/>
              <a:gdLst>
                <a:gd name="T0" fmla="*/ 843 w 904"/>
                <a:gd name="T1" fmla="*/ 572 h 602"/>
                <a:gd name="T2" fmla="*/ 843 w 904"/>
                <a:gd name="T3" fmla="*/ 12 h 602"/>
                <a:gd name="T4" fmla="*/ 841 w 904"/>
                <a:gd name="T5" fmla="*/ 7 h 602"/>
                <a:gd name="T6" fmla="*/ 836 w 904"/>
                <a:gd name="T7" fmla="*/ 3 h 602"/>
                <a:gd name="T8" fmla="*/ 831 w 904"/>
                <a:gd name="T9" fmla="*/ 1 h 602"/>
                <a:gd name="T10" fmla="*/ 708 w 904"/>
                <a:gd name="T11" fmla="*/ 0 h 602"/>
                <a:gd name="T12" fmla="*/ 702 w 904"/>
                <a:gd name="T13" fmla="*/ 2 h 602"/>
                <a:gd name="T14" fmla="*/ 697 w 904"/>
                <a:gd name="T15" fmla="*/ 5 h 602"/>
                <a:gd name="T16" fmla="*/ 694 w 904"/>
                <a:gd name="T17" fmla="*/ 9 h 602"/>
                <a:gd name="T18" fmla="*/ 693 w 904"/>
                <a:gd name="T19" fmla="*/ 16 h 602"/>
                <a:gd name="T20" fmla="*/ 632 w 904"/>
                <a:gd name="T21" fmla="*/ 572 h 602"/>
                <a:gd name="T22" fmla="*/ 632 w 904"/>
                <a:gd name="T23" fmla="*/ 283 h 602"/>
                <a:gd name="T24" fmla="*/ 630 w 904"/>
                <a:gd name="T25" fmla="*/ 277 h 602"/>
                <a:gd name="T26" fmla="*/ 626 w 904"/>
                <a:gd name="T27" fmla="*/ 274 h 602"/>
                <a:gd name="T28" fmla="*/ 621 w 904"/>
                <a:gd name="T29" fmla="*/ 271 h 602"/>
                <a:gd name="T30" fmla="*/ 497 w 904"/>
                <a:gd name="T31" fmla="*/ 271 h 602"/>
                <a:gd name="T32" fmla="*/ 491 w 904"/>
                <a:gd name="T33" fmla="*/ 272 h 602"/>
                <a:gd name="T34" fmla="*/ 487 w 904"/>
                <a:gd name="T35" fmla="*/ 275 h 602"/>
                <a:gd name="T36" fmla="*/ 483 w 904"/>
                <a:gd name="T37" fmla="*/ 281 h 602"/>
                <a:gd name="T38" fmla="*/ 482 w 904"/>
                <a:gd name="T39" fmla="*/ 286 h 602"/>
                <a:gd name="T40" fmla="*/ 421 w 904"/>
                <a:gd name="T41" fmla="*/ 572 h 602"/>
                <a:gd name="T42" fmla="*/ 421 w 904"/>
                <a:gd name="T43" fmla="*/ 193 h 602"/>
                <a:gd name="T44" fmla="*/ 419 w 904"/>
                <a:gd name="T45" fmla="*/ 187 h 602"/>
                <a:gd name="T46" fmla="*/ 415 w 904"/>
                <a:gd name="T47" fmla="*/ 183 h 602"/>
                <a:gd name="T48" fmla="*/ 409 w 904"/>
                <a:gd name="T49" fmla="*/ 181 h 602"/>
                <a:gd name="T50" fmla="*/ 286 w 904"/>
                <a:gd name="T51" fmla="*/ 181 h 602"/>
                <a:gd name="T52" fmla="*/ 281 w 904"/>
                <a:gd name="T53" fmla="*/ 182 h 602"/>
                <a:gd name="T54" fmla="*/ 275 w 904"/>
                <a:gd name="T55" fmla="*/ 185 h 602"/>
                <a:gd name="T56" fmla="*/ 272 w 904"/>
                <a:gd name="T57" fmla="*/ 190 h 602"/>
                <a:gd name="T58" fmla="*/ 271 w 904"/>
                <a:gd name="T59" fmla="*/ 196 h 602"/>
                <a:gd name="T60" fmla="*/ 211 w 904"/>
                <a:gd name="T61" fmla="*/ 572 h 602"/>
                <a:gd name="T62" fmla="*/ 211 w 904"/>
                <a:gd name="T63" fmla="*/ 404 h 602"/>
                <a:gd name="T64" fmla="*/ 209 w 904"/>
                <a:gd name="T65" fmla="*/ 399 h 602"/>
                <a:gd name="T66" fmla="*/ 205 w 904"/>
                <a:gd name="T67" fmla="*/ 394 h 602"/>
                <a:gd name="T68" fmla="*/ 199 w 904"/>
                <a:gd name="T69" fmla="*/ 392 h 602"/>
                <a:gd name="T70" fmla="*/ 76 w 904"/>
                <a:gd name="T71" fmla="*/ 391 h 602"/>
                <a:gd name="T72" fmla="*/ 69 w 904"/>
                <a:gd name="T73" fmla="*/ 392 h 602"/>
                <a:gd name="T74" fmla="*/ 65 w 904"/>
                <a:gd name="T75" fmla="*/ 396 h 602"/>
                <a:gd name="T76" fmla="*/ 62 w 904"/>
                <a:gd name="T77" fmla="*/ 401 h 602"/>
                <a:gd name="T78" fmla="*/ 61 w 904"/>
                <a:gd name="T79" fmla="*/ 406 h 602"/>
                <a:gd name="T80" fmla="*/ 15 w 904"/>
                <a:gd name="T81" fmla="*/ 572 h 602"/>
                <a:gd name="T82" fmla="*/ 9 w 904"/>
                <a:gd name="T83" fmla="*/ 573 h 602"/>
                <a:gd name="T84" fmla="*/ 5 w 904"/>
                <a:gd name="T85" fmla="*/ 577 h 602"/>
                <a:gd name="T86" fmla="*/ 2 w 904"/>
                <a:gd name="T87" fmla="*/ 581 h 602"/>
                <a:gd name="T88" fmla="*/ 0 w 904"/>
                <a:gd name="T89" fmla="*/ 587 h 602"/>
                <a:gd name="T90" fmla="*/ 2 w 904"/>
                <a:gd name="T91" fmla="*/ 593 h 602"/>
                <a:gd name="T92" fmla="*/ 5 w 904"/>
                <a:gd name="T93" fmla="*/ 598 h 602"/>
                <a:gd name="T94" fmla="*/ 9 w 904"/>
                <a:gd name="T95" fmla="*/ 601 h 602"/>
                <a:gd name="T96" fmla="*/ 15 w 904"/>
                <a:gd name="T97" fmla="*/ 602 h 602"/>
                <a:gd name="T98" fmla="*/ 196 w 904"/>
                <a:gd name="T99" fmla="*/ 602 h 602"/>
                <a:gd name="T100" fmla="*/ 406 w 904"/>
                <a:gd name="T101" fmla="*/ 602 h 602"/>
                <a:gd name="T102" fmla="*/ 617 w 904"/>
                <a:gd name="T103" fmla="*/ 602 h 602"/>
                <a:gd name="T104" fmla="*/ 828 w 904"/>
                <a:gd name="T105" fmla="*/ 602 h 602"/>
                <a:gd name="T106" fmla="*/ 891 w 904"/>
                <a:gd name="T107" fmla="*/ 602 h 602"/>
                <a:gd name="T108" fmla="*/ 896 w 904"/>
                <a:gd name="T109" fmla="*/ 600 h 602"/>
                <a:gd name="T110" fmla="*/ 901 w 904"/>
                <a:gd name="T111" fmla="*/ 596 h 602"/>
                <a:gd name="T112" fmla="*/ 903 w 904"/>
                <a:gd name="T113" fmla="*/ 591 h 602"/>
                <a:gd name="T114" fmla="*/ 903 w 904"/>
                <a:gd name="T115" fmla="*/ 584 h 602"/>
                <a:gd name="T116" fmla="*/ 901 w 904"/>
                <a:gd name="T117" fmla="*/ 579 h 602"/>
                <a:gd name="T118" fmla="*/ 896 w 904"/>
                <a:gd name="T119" fmla="*/ 575 h 602"/>
                <a:gd name="T120" fmla="*/ 891 w 904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4" h="602">
                  <a:moveTo>
                    <a:pt x="889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1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8" y="0"/>
                  </a:lnTo>
                  <a:lnTo>
                    <a:pt x="704" y="1"/>
                  </a:lnTo>
                  <a:lnTo>
                    <a:pt x="702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3" y="12"/>
                  </a:lnTo>
                  <a:lnTo>
                    <a:pt x="693" y="16"/>
                  </a:lnTo>
                  <a:lnTo>
                    <a:pt x="693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2" y="283"/>
                  </a:lnTo>
                  <a:lnTo>
                    <a:pt x="631" y="281"/>
                  </a:lnTo>
                  <a:lnTo>
                    <a:pt x="630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7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3" y="281"/>
                  </a:lnTo>
                  <a:lnTo>
                    <a:pt x="482" y="283"/>
                  </a:lnTo>
                  <a:lnTo>
                    <a:pt x="482" y="286"/>
                  </a:lnTo>
                  <a:lnTo>
                    <a:pt x="482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1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1" y="404"/>
                  </a:lnTo>
                  <a:lnTo>
                    <a:pt x="210" y="401"/>
                  </a:lnTo>
                  <a:lnTo>
                    <a:pt x="209" y="399"/>
                  </a:lnTo>
                  <a:lnTo>
                    <a:pt x="207" y="396"/>
                  </a:lnTo>
                  <a:lnTo>
                    <a:pt x="205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6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1" y="406"/>
                  </a:lnTo>
                  <a:lnTo>
                    <a:pt x="61" y="572"/>
                  </a:lnTo>
                  <a:lnTo>
                    <a:pt x="15" y="572"/>
                  </a:lnTo>
                  <a:lnTo>
                    <a:pt x="13" y="572"/>
                  </a:lnTo>
                  <a:lnTo>
                    <a:pt x="9" y="573"/>
                  </a:lnTo>
                  <a:lnTo>
                    <a:pt x="7" y="575"/>
                  </a:lnTo>
                  <a:lnTo>
                    <a:pt x="5" y="577"/>
                  </a:lnTo>
                  <a:lnTo>
                    <a:pt x="3" y="579"/>
                  </a:lnTo>
                  <a:lnTo>
                    <a:pt x="2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2" y="593"/>
                  </a:lnTo>
                  <a:lnTo>
                    <a:pt x="3" y="596"/>
                  </a:lnTo>
                  <a:lnTo>
                    <a:pt x="5" y="598"/>
                  </a:lnTo>
                  <a:lnTo>
                    <a:pt x="7" y="600"/>
                  </a:lnTo>
                  <a:lnTo>
                    <a:pt x="9" y="601"/>
                  </a:lnTo>
                  <a:lnTo>
                    <a:pt x="13" y="602"/>
                  </a:lnTo>
                  <a:lnTo>
                    <a:pt x="15" y="602"/>
                  </a:lnTo>
                  <a:lnTo>
                    <a:pt x="76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7" y="602"/>
                  </a:lnTo>
                  <a:lnTo>
                    <a:pt x="617" y="602"/>
                  </a:lnTo>
                  <a:lnTo>
                    <a:pt x="708" y="602"/>
                  </a:lnTo>
                  <a:lnTo>
                    <a:pt x="828" y="602"/>
                  </a:lnTo>
                  <a:lnTo>
                    <a:pt x="889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4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9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3" name="Freeform 373">
              <a:extLst>
                <a:ext uri="{FF2B5EF4-FFF2-40B4-BE49-F238E27FC236}">
                  <a16:creationId xmlns:a16="http://schemas.microsoft.com/office/drawing/2014/main" id="{6AA1356D-8F1B-4281-BEC5-5B4EBF746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8638" y="2492375"/>
              <a:ext cx="252413" cy="157163"/>
            </a:xfrm>
            <a:custGeom>
              <a:avLst/>
              <a:gdLst>
                <a:gd name="T0" fmla="*/ 77 w 797"/>
                <a:gd name="T1" fmla="*/ 494 h 497"/>
                <a:gd name="T2" fmla="*/ 97 w 797"/>
                <a:gd name="T3" fmla="*/ 483 h 497"/>
                <a:gd name="T4" fmla="*/ 112 w 797"/>
                <a:gd name="T5" fmla="*/ 466 h 497"/>
                <a:gd name="T6" fmla="*/ 120 w 797"/>
                <a:gd name="T7" fmla="*/ 443 h 497"/>
                <a:gd name="T8" fmla="*/ 116 w 797"/>
                <a:gd name="T9" fmla="*/ 416 h 497"/>
                <a:gd name="T10" fmla="*/ 267 w 797"/>
                <a:gd name="T11" fmla="*/ 298 h 497"/>
                <a:gd name="T12" fmla="*/ 300 w 797"/>
                <a:gd name="T13" fmla="*/ 299 h 497"/>
                <a:gd name="T14" fmla="*/ 325 w 797"/>
                <a:gd name="T15" fmla="*/ 287 h 497"/>
                <a:gd name="T16" fmla="*/ 451 w 797"/>
                <a:gd name="T17" fmla="*/ 327 h 497"/>
                <a:gd name="T18" fmla="*/ 454 w 797"/>
                <a:gd name="T19" fmla="*/ 349 h 497"/>
                <a:gd name="T20" fmla="*/ 464 w 797"/>
                <a:gd name="T21" fmla="*/ 369 h 497"/>
                <a:gd name="T22" fmla="*/ 482 w 797"/>
                <a:gd name="T23" fmla="*/ 384 h 497"/>
                <a:gd name="T24" fmla="*/ 505 w 797"/>
                <a:gd name="T25" fmla="*/ 391 h 497"/>
                <a:gd name="T26" fmla="*/ 529 w 797"/>
                <a:gd name="T27" fmla="*/ 389 h 497"/>
                <a:gd name="T28" fmla="*/ 550 w 797"/>
                <a:gd name="T29" fmla="*/ 378 h 497"/>
                <a:gd name="T30" fmla="*/ 564 w 797"/>
                <a:gd name="T31" fmla="*/ 360 h 497"/>
                <a:gd name="T32" fmla="*/ 571 w 797"/>
                <a:gd name="T33" fmla="*/ 337 h 497"/>
                <a:gd name="T34" fmla="*/ 565 w 797"/>
                <a:gd name="T35" fmla="*/ 304 h 497"/>
                <a:gd name="T36" fmla="*/ 724 w 797"/>
                <a:gd name="T37" fmla="*/ 119 h 497"/>
                <a:gd name="T38" fmla="*/ 750 w 797"/>
                <a:gd name="T39" fmla="*/ 119 h 497"/>
                <a:gd name="T40" fmla="*/ 771 w 797"/>
                <a:gd name="T41" fmla="*/ 110 h 497"/>
                <a:gd name="T42" fmla="*/ 787 w 797"/>
                <a:gd name="T43" fmla="*/ 94 h 497"/>
                <a:gd name="T44" fmla="*/ 796 w 797"/>
                <a:gd name="T45" fmla="*/ 72 h 497"/>
                <a:gd name="T46" fmla="*/ 796 w 797"/>
                <a:gd name="T47" fmla="*/ 48 h 497"/>
                <a:gd name="T48" fmla="*/ 787 w 797"/>
                <a:gd name="T49" fmla="*/ 27 h 497"/>
                <a:gd name="T50" fmla="*/ 771 w 797"/>
                <a:gd name="T51" fmla="*/ 10 h 497"/>
                <a:gd name="T52" fmla="*/ 750 w 797"/>
                <a:gd name="T53" fmla="*/ 1 h 497"/>
                <a:gd name="T54" fmla="*/ 725 w 797"/>
                <a:gd name="T55" fmla="*/ 1 h 497"/>
                <a:gd name="T56" fmla="*/ 703 w 797"/>
                <a:gd name="T57" fmla="*/ 10 h 497"/>
                <a:gd name="T58" fmla="*/ 687 w 797"/>
                <a:gd name="T59" fmla="*/ 27 h 497"/>
                <a:gd name="T60" fmla="*/ 678 w 797"/>
                <a:gd name="T61" fmla="*/ 48 h 497"/>
                <a:gd name="T62" fmla="*/ 680 w 797"/>
                <a:gd name="T63" fmla="*/ 79 h 497"/>
                <a:gd name="T64" fmla="*/ 531 w 797"/>
                <a:gd name="T65" fmla="*/ 275 h 497"/>
                <a:gd name="T66" fmla="*/ 504 w 797"/>
                <a:gd name="T67" fmla="*/ 272 h 497"/>
                <a:gd name="T68" fmla="*/ 478 w 797"/>
                <a:gd name="T69" fmla="*/ 281 h 497"/>
                <a:gd name="T70" fmla="*/ 345 w 797"/>
                <a:gd name="T71" fmla="*/ 248 h 497"/>
                <a:gd name="T72" fmla="*/ 344 w 797"/>
                <a:gd name="T73" fmla="*/ 229 h 497"/>
                <a:gd name="T74" fmla="*/ 336 w 797"/>
                <a:gd name="T75" fmla="*/ 207 h 497"/>
                <a:gd name="T76" fmla="*/ 319 w 797"/>
                <a:gd name="T77" fmla="*/ 191 h 497"/>
                <a:gd name="T78" fmla="*/ 298 w 797"/>
                <a:gd name="T79" fmla="*/ 181 h 497"/>
                <a:gd name="T80" fmla="*/ 273 w 797"/>
                <a:gd name="T81" fmla="*/ 181 h 497"/>
                <a:gd name="T82" fmla="*/ 252 w 797"/>
                <a:gd name="T83" fmla="*/ 191 h 497"/>
                <a:gd name="T84" fmla="*/ 236 w 797"/>
                <a:gd name="T85" fmla="*/ 207 h 497"/>
                <a:gd name="T86" fmla="*/ 226 w 797"/>
                <a:gd name="T87" fmla="*/ 229 h 497"/>
                <a:gd name="T88" fmla="*/ 227 w 797"/>
                <a:gd name="T89" fmla="*/ 254 h 497"/>
                <a:gd name="T90" fmla="*/ 86 w 797"/>
                <a:gd name="T91" fmla="*/ 382 h 497"/>
                <a:gd name="T92" fmla="*/ 53 w 797"/>
                <a:gd name="T93" fmla="*/ 377 h 497"/>
                <a:gd name="T94" fmla="*/ 31 w 797"/>
                <a:gd name="T95" fmla="*/ 383 h 497"/>
                <a:gd name="T96" fmla="*/ 13 w 797"/>
                <a:gd name="T97" fmla="*/ 398 h 497"/>
                <a:gd name="T98" fmla="*/ 2 w 797"/>
                <a:gd name="T99" fmla="*/ 419 h 497"/>
                <a:gd name="T100" fmla="*/ 0 w 797"/>
                <a:gd name="T101" fmla="*/ 443 h 497"/>
                <a:gd name="T102" fmla="*/ 6 w 797"/>
                <a:gd name="T103" fmla="*/ 466 h 497"/>
                <a:gd name="T104" fmla="*/ 21 w 797"/>
                <a:gd name="T105" fmla="*/ 483 h 497"/>
                <a:gd name="T106" fmla="*/ 42 w 797"/>
                <a:gd name="T107" fmla="*/ 494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97" h="497">
                  <a:moveTo>
                    <a:pt x="60" y="497"/>
                  </a:moveTo>
                  <a:lnTo>
                    <a:pt x="65" y="497"/>
                  </a:lnTo>
                  <a:lnTo>
                    <a:pt x="72" y="496"/>
                  </a:lnTo>
                  <a:lnTo>
                    <a:pt x="77" y="494"/>
                  </a:lnTo>
                  <a:lnTo>
                    <a:pt x="83" y="493"/>
                  </a:lnTo>
                  <a:lnTo>
                    <a:pt x="89" y="489"/>
                  </a:lnTo>
                  <a:lnTo>
                    <a:pt x="93" y="486"/>
                  </a:lnTo>
                  <a:lnTo>
                    <a:pt x="97" y="483"/>
                  </a:lnTo>
                  <a:lnTo>
                    <a:pt x="102" y="480"/>
                  </a:lnTo>
                  <a:lnTo>
                    <a:pt x="106" y="475"/>
                  </a:lnTo>
                  <a:lnTo>
                    <a:pt x="109" y="470"/>
                  </a:lnTo>
                  <a:lnTo>
                    <a:pt x="112" y="466"/>
                  </a:lnTo>
                  <a:lnTo>
                    <a:pt x="115" y="460"/>
                  </a:lnTo>
                  <a:lnTo>
                    <a:pt x="117" y="455"/>
                  </a:lnTo>
                  <a:lnTo>
                    <a:pt x="119" y="449"/>
                  </a:lnTo>
                  <a:lnTo>
                    <a:pt x="120" y="443"/>
                  </a:lnTo>
                  <a:lnTo>
                    <a:pt x="120" y="437"/>
                  </a:lnTo>
                  <a:lnTo>
                    <a:pt x="119" y="429"/>
                  </a:lnTo>
                  <a:lnTo>
                    <a:pt x="118" y="423"/>
                  </a:lnTo>
                  <a:lnTo>
                    <a:pt x="116" y="416"/>
                  </a:lnTo>
                  <a:lnTo>
                    <a:pt x="114" y="410"/>
                  </a:lnTo>
                  <a:lnTo>
                    <a:pt x="251" y="290"/>
                  </a:lnTo>
                  <a:lnTo>
                    <a:pt x="259" y="295"/>
                  </a:lnTo>
                  <a:lnTo>
                    <a:pt x="267" y="298"/>
                  </a:lnTo>
                  <a:lnTo>
                    <a:pt x="277" y="301"/>
                  </a:lnTo>
                  <a:lnTo>
                    <a:pt x="285" y="302"/>
                  </a:lnTo>
                  <a:lnTo>
                    <a:pt x="293" y="301"/>
                  </a:lnTo>
                  <a:lnTo>
                    <a:pt x="300" y="299"/>
                  </a:lnTo>
                  <a:lnTo>
                    <a:pt x="307" y="297"/>
                  </a:lnTo>
                  <a:lnTo>
                    <a:pt x="313" y="294"/>
                  </a:lnTo>
                  <a:lnTo>
                    <a:pt x="318" y="291"/>
                  </a:lnTo>
                  <a:lnTo>
                    <a:pt x="325" y="287"/>
                  </a:lnTo>
                  <a:lnTo>
                    <a:pt x="329" y="282"/>
                  </a:lnTo>
                  <a:lnTo>
                    <a:pt x="333" y="277"/>
                  </a:lnTo>
                  <a:lnTo>
                    <a:pt x="451" y="324"/>
                  </a:lnTo>
                  <a:lnTo>
                    <a:pt x="451" y="327"/>
                  </a:lnTo>
                  <a:lnTo>
                    <a:pt x="451" y="332"/>
                  </a:lnTo>
                  <a:lnTo>
                    <a:pt x="451" y="337"/>
                  </a:lnTo>
                  <a:lnTo>
                    <a:pt x="452" y="343"/>
                  </a:lnTo>
                  <a:lnTo>
                    <a:pt x="454" y="349"/>
                  </a:lnTo>
                  <a:lnTo>
                    <a:pt x="456" y="354"/>
                  </a:lnTo>
                  <a:lnTo>
                    <a:pt x="458" y="360"/>
                  </a:lnTo>
                  <a:lnTo>
                    <a:pt x="461" y="365"/>
                  </a:lnTo>
                  <a:lnTo>
                    <a:pt x="464" y="369"/>
                  </a:lnTo>
                  <a:lnTo>
                    <a:pt x="469" y="374"/>
                  </a:lnTo>
                  <a:lnTo>
                    <a:pt x="473" y="378"/>
                  </a:lnTo>
                  <a:lnTo>
                    <a:pt x="477" y="381"/>
                  </a:lnTo>
                  <a:lnTo>
                    <a:pt x="482" y="384"/>
                  </a:lnTo>
                  <a:lnTo>
                    <a:pt x="488" y="386"/>
                  </a:lnTo>
                  <a:lnTo>
                    <a:pt x="493" y="389"/>
                  </a:lnTo>
                  <a:lnTo>
                    <a:pt x="499" y="391"/>
                  </a:lnTo>
                  <a:lnTo>
                    <a:pt x="505" y="391"/>
                  </a:lnTo>
                  <a:lnTo>
                    <a:pt x="511" y="392"/>
                  </a:lnTo>
                  <a:lnTo>
                    <a:pt x="518" y="391"/>
                  </a:lnTo>
                  <a:lnTo>
                    <a:pt x="523" y="391"/>
                  </a:lnTo>
                  <a:lnTo>
                    <a:pt x="529" y="389"/>
                  </a:lnTo>
                  <a:lnTo>
                    <a:pt x="535" y="386"/>
                  </a:lnTo>
                  <a:lnTo>
                    <a:pt x="540" y="384"/>
                  </a:lnTo>
                  <a:lnTo>
                    <a:pt x="545" y="381"/>
                  </a:lnTo>
                  <a:lnTo>
                    <a:pt x="550" y="378"/>
                  </a:lnTo>
                  <a:lnTo>
                    <a:pt x="553" y="374"/>
                  </a:lnTo>
                  <a:lnTo>
                    <a:pt x="558" y="369"/>
                  </a:lnTo>
                  <a:lnTo>
                    <a:pt x="561" y="365"/>
                  </a:lnTo>
                  <a:lnTo>
                    <a:pt x="564" y="360"/>
                  </a:lnTo>
                  <a:lnTo>
                    <a:pt x="567" y="354"/>
                  </a:lnTo>
                  <a:lnTo>
                    <a:pt x="568" y="349"/>
                  </a:lnTo>
                  <a:lnTo>
                    <a:pt x="570" y="343"/>
                  </a:lnTo>
                  <a:lnTo>
                    <a:pt x="571" y="337"/>
                  </a:lnTo>
                  <a:lnTo>
                    <a:pt x="571" y="332"/>
                  </a:lnTo>
                  <a:lnTo>
                    <a:pt x="570" y="322"/>
                  </a:lnTo>
                  <a:lnTo>
                    <a:pt x="568" y="312"/>
                  </a:lnTo>
                  <a:lnTo>
                    <a:pt x="565" y="304"/>
                  </a:lnTo>
                  <a:lnTo>
                    <a:pt x="560" y="296"/>
                  </a:lnTo>
                  <a:lnTo>
                    <a:pt x="711" y="114"/>
                  </a:lnTo>
                  <a:lnTo>
                    <a:pt x="717" y="117"/>
                  </a:lnTo>
                  <a:lnTo>
                    <a:pt x="724" y="119"/>
                  </a:lnTo>
                  <a:lnTo>
                    <a:pt x="730" y="120"/>
                  </a:lnTo>
                  <a:lnTo>
                    <a:pt x="737" y="120"/>
                  </a:lnTo>
                  <a:lnTo>
                    <a:pt x="743" y="120"/>
                  </a:lnTo>
                  <a:lnTo>
                    <a:pt x="750" y="119"/>
                  </a:lnTo>
                  <a:lnTo>
                    <a:pt x="755" y="118"/>
                  </a:lnTo>
                  <a:lnTo>
                    <a:pt x="760" y="116"/>
                  </a:lnTo>
                  <a:lnTo>
                    <a:pt x="766" y="113"/>
                  </a:lnTo>
                  <a:lnTo>
                    <a:pt x="771" y="110"/>
                  </a:lnTo>
                  <a:lnTo>
                    <a:pt x="775" y="106"/>
                  </a:lnTo>
                  <a:lnTo>
                    <a:pt x="780" y="103"/>
                  </a:lnTo>
                  <a:lnTo>
                    <a:pt x="784" y="99"/>
                  </a:lnTo>
                  <a:lnTo>
                    <a:pt x="787" y="94"/>
                  </a:lnTo>
                  <a:lnTo>
                    <a:pt x="790" y="89"/>
                  </a:lnTo>
                  <a:lnTo>
                    <a:pt x="792" y="84"/>
                  </a:lnTo>
                  <a:lnTo>
                    <a:pt x="795" y="79"/>
                  </a:lnTo>
                  <a:lnTo>
                    <a:pt x="796" y="72"/>
                  </a:lnTo>
                  <a:lnTo>
                    <a:pt x="797" y="67"/>
                  </a:lnTo>
                  <a:lnTo>
                    <a:pt x="797" y="60"/>
                  </a:lnTo>
                  <a:lnTo>
                    <a:pt x="797" y="54"/>
                  </a:lnTo>
                  <a:lnTo>
                    <a:pt x="796" y="48"/>
                  </a:lnTo>
                  <a:lnTo>
                    <a:pt x="795" y="42"/>
                  </a:lnTo>
                  <a:lnTo>
                    <a:pt x="792" y="37"/>
                  </a:lnTo>
                  <a:lnTo>
                    <a:pt x="790" y="31"/>
                  </a:lnTo>
                  <a:lnTo>
                    <a:pt x="787" y="27"/>
                  </a:lnTo>
                  <a:lnTo>
                    <a:pt x="784" y="22"/>
                  </a:lnTo>
                  <a:lnTo>
                    <a:pt x="780" y="17"/>
                  </a:lnTo>
                  <a:lnTo>
                    <a:pt x="775" y="14"/>
                  </a:lnTo>
                  <a:lnTo>
                    <a:pt x="771" y="10"/>
                  </a:lnTo>
                  <a:lnTo>
                    <a:pt x="766" y="8"/>
                  </a:lnTo>
                  <a:lnTo>
                    <a:pt x="760" y="5"/>
                  </a:lnTo>
                  <a:lnTo>
                    <a:pt x="755" y="2"/>
                  </a:lnTo>
                  <a:lnTo>
                    <a:pt x="750" y="1"/>
                  </a:lnTo>
                  <a:lnTo>
                    <a:pt x="743" y="0"/>
                  </a:lnTo>
                  <a:lnTo>
                    <a:pt x="737" y="0"/>
                  </a:lnTo>
                  <a:lnTo>
                    <a:pt x="731" y="0"/>
                  </a:lnTo>
                  <a:lnTo>
                    <a:pt x="725" y="1"/>
                  </a:lnTo>
                  <a:lnTo>
                    <a:pt x="719" y="2"/>
                  </a:lnTo>
                  <a:lnTo>
                    <a:pt x="713" y="5"/>
                  </a:lnTo>
                  <a:lnTo>
                    <a:pt x="709" y="8"/>
                  </a:lnTo>
                  <a:lnTo>
                    <a:pt x="703" y="10"/>
                  </a:lnTo>
                  <a:lnTo>
                    <a:pt x="699" y="14"/>
                  </a:lnTo>
                  <a:lnTo>
                    <a:pt x="695" y="17"/>
                  </a:lnTo>
                  <a:lnTo>
                    <a:pt x="691" y="22"/>
                  </a:lnTo>
                  <a:lnTo>
                    <a:pt x="687" y="27"/>
                  </a:lnTo>
                  <a:lnTo>
                    <a:pt x="684" y="31"/>
                  </a:lnTo>
                  <a:lnTo>
                    <a:pt x="682" y="37"/>
                  </a:lnTo>
                  <a:lnTo>
                    <a:pt x="680" y="42"/>
                  </a:lnTo>
                  <a:lnTo>
                    <a:pt x="678" y="48"/>
                  </a:lnTo>
                  <a:lnTo>
                    <a:pt x="677" y="54"/>
                  </a:lnTo>
                  <a:lnTo>
                    <a:pt x="677" y="60"/>
                  </a:lnTo>
                  <a:lnTo>
                    <a:pt x="678" y="70"/>
                  </a:lnTo>
                  <a:lnTo>
                    <a:pt x="680" y="79"/>
                  </a:lnTo>
                  <a:lnTo>
                    <a:pt x="683" y="87"/>
                  </a:lnTo>
                  <a:lnTo>
                    <a:pt x="688" y="96"/>
                  </a:lnTo>
                  <a:lnTo>
                    <a:pt x="537" y="277"/>
                  </a:lnTo>
                  <a:lnTo>
                    <a:pt x="531" y="275"/>
                  </a:lnTo>
                  <a:lnTo>
                    <a:pt x="524" y="273"/>
                  </a:lnTo>
                  <a:lnTo>
                    <a:pt x="518" y="272"/>
                  </a:lnTo>
                  <a:lnTo>
                    <a:pt x="511" y="271"/>
                  </a:lnTo>
                  <a:lnTo>
                    <a:pt x="504" y="272"/>
                  </a:lnTo>
                  <a:lnTo>
                    <a:pt x="496" y="273"/>
                  </a:lnTo>
                  <a:lnTo>
                    <a:pt x="490" y="275"/>
                  </a:lnTo>
                  <a:lnTo>
                    <a:pt x="484" y="278"/>
                  </a:lnTo>
                  <a:lnTo>
                    <a:pt x="478" y="281"/>
                  </a:lnTo>
                  <a:lnTo>
                    <a:pt x="472" y="286"/>
                  </a:lnTo>
                  <a:lnTo>
                    <a:pt x="467" y="291"/>
                  </a:lnTo>
                  <a:lnTo>
                    <a:pt x="463" y="295"/>
                  </a:lnTo>
                  <a:lnTo>
                    <a:pt x="345" y="248"/>
                  </a:lnTo>
                  <a:lnTo>
                    <a:pt x="345" y="245"/>
                  </a:lnTo>
                  <a:lnTo>
                    <a:pt x="345" y="240"/>
                  </a:lnTo>
                  <a:lnTo>
                    <a:pt x="345" y="235"/>
                  </a:lnTo>
                  <a:lnTo>
                    <a:pt x="344" y="229"/>
                  </a:lnTo>
                  <a:lnTo>
                    <a:pt x="343" y="223"/>
                  </a:lnTo>
                  <a:lnTo>
                    <a:pt x="341" y="218"/>
                  </a:lnTo>
                  <a:lnTo>
                    <a:pt x="339" y="213"/>
                  </a:lnTo>
                  <a:lnTo>
                    <a:pt x="336" y="207"/>
                  </a:lnTo>
                  <a:lnTo>
                    <a:pt x="332" y="203"/>
                  </a:lnTo>
                  <a:lnTo>
                    <a:pt x="328" y="199"/>
                  </a:lnTo>
                  <a:lnTo>
                    <a:pt x="324" y="194"/>
                  </a:lnTo>
                  <a:lnTo>
                    <a:pt x="319" y="191"/>
                  </a:lnTo>
                  <a:lnTo>
                    <a:pt x="314" y="188"/>
                  </a:lnTo>
                  <a:lnTo>
                    <a:pt x="309" y="186"/>
                  </a:lnTo>
                  <a:lnTo>
                    <a:pt x="303" y="184"/>
                  </a:lnTo>
                  <a:lnTo>
                    <a:pt x="298" y="181"/>
                  </a:lnTo>
                  <a:lnTo>
                    <a:pt x="292" y="181"/>
                  </a:lnTo>
                  <a:lnTo>
                    <a:pt x="285" y="180"/>
                  </a:lnTo>
                  <a:lnTo>
                    <a:pt x="280" y="181"/>
                  </a:lnTo>
                  <a:lnTo>
                    <a:pt x="273" y="181"/>
                  </a:lnTo>
                  <a:lnTo>
                    <a:pt x="268" y="184"/>
                  </a:lnTo>
                  <a:lnTo>
                    <a:pt x="262" y="186"/>
                  </a:lnTo>
                  <a:lnTo>
                    <a:pt x="257" y="188"/>
                  </a:lnTo>
                  <a:lnTo>
                    <a:pt x="252" y="191"/>
                  </a:lnTo>
                  <a:lnTo>
                    <a:pt x="248" y="194"/>
                  </a:lnTo>
                  <a:lnTo>
                    <a:pt x="243" y="199"/>
                  </a:lnTo>
                  <a:lnTo>
                    <a:pt x="239" y="203"/>
                  </a:lnTo>
                  <a:lnTo>
                    <a:pt x="236" y="207"/>
                  </a:lnTo>
                  <a:lnTo>
                    <a:pt x="233" y="213"/>
                  </a:lnTo>
                  <a:lnTo>
                    <a:pt x="230" y="218"/>
                  </a:lnTo>
                  <a:lnTo>
                    <a:pt x="228" y="223"/>
                  </a:lnTo>
                  <a:lnTo>
                    <a:pt x="226" y="229"/>
                  </a:lnTo>
                  <a:lnTo>
                    <a:pt x="225" y="235"/>
                  </a:lnTo>
                  <a:lnTo>
                    <a:pt x="225" y="240"/>
                  </a:lnTo>
                  <a:lnTo>
                    <a:pt x="226" y="248"/>
                  </a:lnTo>
                  <a:lnTo>
                    <a:pt x="227" y="254"/>
                  </a:lnTo>
                  <a:lnTo>
                    <a:pt x="229" y="261"/>
                  </a:lnTo>
                  <a:lnTo>
                    <a:pt x="231" y="267"/>
                  </a:lnTo>
                  <a:lnTo>
                    <a:pt x="94" y="387"/>
                  </a:lnTo>
                  <a:lnTo>
                    <a:pt x="86" y="382"/>
                  </a:lnTo>
                  <a:lnTo>
                    <a:pt x="78" y="379"/>
                  </a:lnTo>
                  <a:lnTo>
                    <a:pt x="68" y="377"/>
                  </a:lnTo>
                  <a:lnTo>
                    <a:pt x="60" y="377"/>
                  </a:lnTo>
                  <a:lnTo>
                    <a:pt x="53" y="377"/>
                  </a:lnTo>
                  <a:lnTo>
                    <a:pt x="47" y="378"/>
                  </a:lnTo>
                  <a:lnTo>
                    <a:pt x="42" y="379"/>
                  </a:lnTo>
                  <a:lnTo>
                    <a:pt x="36" y="381"/>
                  </a:lnTo>
                  <a:lnTo>
                    <a:pt x="31" y="383"/>
                  </a:lnTo>
                  <a:lnTo>
                    <a:pt x="26" y="386"/>
                  </a:lnTo>
                  <a:lnTo>
                    <a:pt x="21" y="391"/>
                  </a:lnTo>
                  <a:lnTo>
                    <a:pt x="17" y="394"/>
                  </a:lnTo>
                  <a:lnTo>
                    <a:pt x="13" y="398"/>
                  </a:lnTo>
                  <a:lnTo>
                    <a:pt x="9" y="402"/>
                  </a:lnTo>
                  <a:lnTo>
                    <a:pt x="6" y="408"/>
                  </a:lnTo>
                  <a:lnTo>
                    <a:pt x="4" y="413"/>
                  </a:lnTo>
                  <a:lnTo>
                    <a:pt x="2" y="419"/>
                  </a:lnTo>
                  <a:lnTo>
                    <a:pt x="1" y="425"/>
                  </a:lnTo>
                  <a:lnTo>
                    <a:pt x="0" y="430"/>
                  </a:lnTo>
                  <a:lnTo>
                    <a:pt x="0" y="437"/>
                  </a:lnTo>
                  <a:lnTo>
                    <a:pt x="0" y="443"/>
                  </a:lnTo>
                  <a:lnTo>
                    <a:pt x="1" y="449"/>
                  </a:lnTo>
                  <a:lnTo>
                    <a:pt x="2" y="455"/>
                  </a:lnTo>
                  <a:lnTo>
                    <a:pt x="4" y="460"/>
                  </a:lnTo>
                  <a:lnTo>
                    <a:pt x="6" y="466"/>
                  </a:lnTo>
                  <a:lnTo>
                    <a:pt x="9" y="470"/>
                  </a:lnTo>
                  <a:lnTo>
                    <a:pt x="13" y="475"/>
                  </a:lnTo>
                  <a:lnTo>
                    <a:pt x="17" y="480"/>
                  </a:lnTo>
                  <a:lnTo>
                    <a:pt x="21" y="483"/>
                  </a:lnTo>
                  <a:lnTo>
                    <a:pt x="26" y="486"/>
                  </a:lnTo>
                  <a:lnTo>
                    <a:pt x="31" y="489"/>
                  </a:lnTo>
                  <a:lnTo>
                    <a:pt x="36" y="493"/>
                  </a:lnTo>
                  <a:lnTo>
                    <a:pt x="42" y="494"/>
                  </a:lnTo>
                  <a:lnTo>
                    <a:pt x="47" y="496"/>
                  </a:lnTo>
                  <a:lnTo>
                    <a:pt x="53" y="497"/>
                  </a:lnTo>
                  <a:lnTo>
                    <a:pt x="60" y="4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4" name="Freeform 1676" descr="Icon of check box. ">
            <a:extLst>
              <a:ext uri="{FF2B5EF4-FFF2-40B4-BE49-F238E27FC236}">
                <a16:creationId xmlns:a16="http://schemas.microsoft.com/office/drawing/2014/main" id="{6FB02354-C73F-4DCF-8004-E9CCA66963EA}"/>
              </a:ext>
            </a:extLst>
          </p:cNvPr>
          <p:cNvSpPr>
            <a:spLocks noEditPoints="1"/>
          </p:cNvSpPr>
          <p:nvPr/>
        </p:nvSpPr>
        <p:spPr bwMode="auto">
          <a:xfrm>
            <a:off x="7129621" y="1811496"/>
            <a:ext cx="345758" cy="345758"/>
          </a:xfrm>
          <a:custGeom>
            <a:avLst/>
            <a:gdLst>
              <a:gd name="T0" fmla="*/ 374 w 719"/>
              <a:gd name="T1" fmla="*/ 267 h 719"/>
              <a:gd name="T2" fmla="*/ 366 w 719"/>
              <a:gd name="T3" fmla="*/ 263 h 719"/>
              <a:gd name="T4" fmla="*/ 362 w 719"/>
              <a:gd name="T5" fmla="*/ 254 h 719"/>
              <a:gd name="T6" fmla="*/ 366 w 719"/>
              <a:gd name="T7" fmla="*/ 247 h 719"/>
              <a:gd name="T8" fmla="*/ 374 w 719"/>
              <a:gd name="T9" fmla="*/ 243 h 719"/>
              <a:gd name="T10" fmla="*/ 621 w 719"/>
              <a:gd name="T11" fmla="*/ 244 h 719"/>
              <a:gd name="T12" fmla="*/ 627 w 719"/>
              <a:gd name="T13" fmla="*/ 250 h 719"/>
              <a:gd name="T14" fmla="*/ 627 w 719"/>
              <a:gd name="T15" fmla="*/ 260 h 719"/>
              <a:gd name="T16" fmla="*/ 621 w 719"/>
              <a:gd name="T17" fmla="*/ 265 h 719"/>
              <a:gd name="T18" fmla="*/ 616 w 719"/>
              <a:gd name="T19" fmla="*/ 528 h 719"/>
              <a:gd name="T20" fmla="*/ 370 w 719"/>
              <a:gd name="T21" fmla="*/ 527 h 719"/>
              <a:gd name="T22" fmla="*/ 363 w 719"/>
              <a:gd name="T23" fmla="*/ 521 h 719"/>
              <a:gd name="T24" fmla="*/ 363 w 719"/>
              <a:gd name="T25" fmla="*/ 512 h 719"/>
              <a:gd name="T26" fmla="*/ 370 w 719"/>
              <a:gd name="T27" fmla="*/ 505 h 719"/>
              <a:gd name="T28" fmla="*/ 616 w 719"/>
              <a:gd name="T29" fmla="*/ 504 h 719"/>
              <a:gd name="T30" fmla="*/ 625 w 719"/>
              <a:gd name="T31" fmla="*/ 507 h 719"/>
              <a:gd name="T32" fmla="*/ 628 w 719"/>
              <a:gd name="T33" fmla="*/ 516 h 719"/>
              <a:gd name="T34" fmla="*/ 625 w 719"/>
              <a:gd name="T35" fmla="*/ 525 h 719"/>
              <a:gd name="T36" fmla="*/ 616 w 719"/>
              <a:gd name="T37" fmla="*/ 528 h 719"/>
              <a:gd name="T38" fmla="*/ 171 w 719"/>
              <a:gd name="T39" fmla="*/ 279 h 719"/>
              <a:gd name="T40" fmla="*/ 164 w 719"/>
              <a:gd name="T41" fmla="*/ 282 h 719"/>
              <a:gd name="T42" fmla="*/ 155 w 719"/>
              <a:gd name="T43" fmla="*/ 279 h 719"/>
              <a:gd name="T44" fmla="*/ 92 w 719"/>
              <a:gd name="T45" fmla="*/ 214 h 719"/>
              <a:gd name="T46" fmla="*/ 92 w 719"/>
              <a:gd name="T47" fmla="*/ 205 h 719"/>
              <a:gd name="T48" fmla="*/ 98 w 719"/>
              <a:gd name="T49" fmla="*/ 198 h 719"/>
              <a:gd name="T50" fmla="*/ 107 w 719"/>
              <a:gd name="T51" fmla="*/ 198 h 719"/>
              <a:gd name="T52" fmla="*/ 164 w 719"/>
              <a:gd name="T53" fmla="*/ 253 h 719"/>
              <a:gd name="T54" fmla="*/ 309 w 719"/>
              <a:gd name="T55" fmla="*/ 109 h 719"/>
              <a:gd name="T56" fmla="*/ 318 w 719"/>
              <a:gd name="T57" fmla="*/ 109 h 719"/>
              <a:gd name="T58" fmla="*/ 325 w 719"/>
              <a:gd name="T59" fmla="*/ 114 h 719"/>
              <a:gd name="T60" fmla="*/ 325 w 719"/>
              <a:gd name="T61" fmla="*/ 124 h 719"/>
              <a:gd name="T62" fmla="*/ 323 w 719"/>
              <a:gd name="T63" fmla="*/ 414 h 719"/>
              <a:gd name="T64" fmla="*/ 168 w 719"/>
              <a:gd name="T65" fmla="*/ 568 h 719"/>
              <a:gd name="T66" fmla="*/ 158 w 719"/>
              <a:gd name="T67" fmla="*/ 568 h 719"/>
              <a:gd name="T68" fmla="*/ 94 w 719"/>
              <a:gd name="T69" fmla="*/ 505 h 719"/>
              <a:gd name="T70" fmla="*/ 91 w 719"/>
              <a:gd name="T71" fmla="*/ 497 h 719"/>
              <a:gd name="T72" fmla="*/ 94 w 719"/>
              <a:gd name="T73" fmla="*/ 488 h 719"/>
              <a:gd name="T74" fmla="*/ 103 w 719"/>
              <a:gd name="T75" fmla="*/ 485 h 719"/>
              <a:gd name="T76" fmla="*/ 111 w 719"/>
              <a:gd name="T77" fmla="*/ 488 h 719"/>
              <a:gd name="T78" fmla="*/ 306 w 719"/>
              <a:gd name="T79" fmla="*/ 397 h 719"/>
              <a:gd name="T80" fmla="*/ 314 w 719"/>
              <a:gd name="T81" fmla="*/ 394 h 719"/>
              <a:gd name="T82" fmla="*/ 323 w 719"/>
              <a:gd name="T83" fmla="*/ 398 h 719"/>
              <a:gd name="T84" fmla="*/ 326 w 719"/>
              <a:gd name="T85" fmla="*/ 406 h 719"/>
              <a:gd name="T86" fmla="*/ 323 w 719"/>
              <a:gd name="T87" fmla="*/ 414 h 719"/>
              <a:gd name="T88" fmla="*/ 12 w 719"/>
              <a:gd name="T89" fmla="*/ 0 h 719"/>
              <a:gd name="T90" fmla="*/ 3 w 719"/>
              <a:gd name="T91" fmla="*/ 5 h 719"/>
              <a:gd name="T92" fmla="*/ 0 w 719"/>
              <a:gd name="T93" fmla="*/ 13 h 719"/>
              <a:gd name="T94" fmla="*/ 1 w 719"/>
              <a:gd name="T95" fmla="*/ 713 h 719"/>
              <a:gd name="T96" fmla="*/ 8 w 719"/>
              <a:gd name="T97" fmla="*/ 719 h 719"/>
              <a:gd name="T98" fmla="*/ 707 w 719"/>
              <a:gd name="T99" fmla="*/ 719 h 719"/>
              <a:gd name="T100" fmla="*/ 716 w 719"/>
              <a:gd name="T101" fmla="*/ 716 h 719"/>
              <a:gd name="T102" fmla="*/ 719 w 719"/>
              <a:gd name="T103" fmla="*/ 707 h 719"/>
              <a:gd name="T104" fmla="*/ 718 w 719"/>
              <a:gd name="T105" fmla="*/ 8 h 719"/>
              <a:gd name="T106" fmla="*/ 711 w 719"/>
              <a:gd name="T107" fmla="*/ 2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9" h="719">
                <a:moveTo>
                  <a:pt x="616" y="267"/>
                </a:moveTo>
                <a:lnTo>
                  <a:pt x="374" y="267"/>
                </a:lnTo>
                <a:lnTo>
                  <a:pt x="370" y="265"/>
                </a:lnTo>
                <a:lnTo>
                  <a:pt x="366" y="263"/>
                </a:lnTo>
                <a:lnTo>
                  <a:pt x="363" y="260"/>
                </a:lnTo>
                <a:lnTo>
                  <a:pt x="362" y="254"/>
                </a:lnTo>
                <a:lnTo>
                  <a:pt x="363" y="250"/>
                </a:lnTo>
                <a:lnTo>
                  <a:pt x="366" y="247"/>
                </a:lnTo>
                <a:lnTo>
                  <a:pt x="370" y="244"/>
                </a:lnTo>
                <a:lnTo>
                  <a:pt x="374" y="243"/>
                </a:lnTo>
                <a:lnTo>
                  <a:pt x="616" y="243"/>
                </a:lnTo>
                <a:lnTo>
                  <a:pt x="621" y="244"/>
                </a:lnTo>
                <a:lnTo>
                  <a:pt x="625" y="247"/>
                </a:lnTo>
                <a:lnTo>
                  <a:pt x="627" y="250"/>
                </a:lnTo>
                <a:lnTo>
                  <a:pt x="628" y="254"/>
                </a:lnTo>
                <a:lnTo>
                  <a:pt x="627" y="260"/>
                </a:lnTo>
                <a:lnTo>
                  <a:pt x="625" y="263"/>
                </a:lnTo>
                <a:lnTo>
                  <a:pt x="621" y="265"/>
                </a:lnTo>
                <a:lnTo>
                  <a:pt x="616" y="267"/>
                </a:lnTo>
                <a:close/>
                <a:moveTo>
                  <a:pt x="616" y="528"/>
                </a:moveTo>
                <a:lnTo>
                  <a:pt x="374" y="528"/>
                </a:lnTo>
                <a:lnTo>
                  <a:pt x="370" y="527"/>
                </a:lnTo>
                <a:lnTo>
                  <a:pt x="366" y="525"/>
                </a:lnTo>
                <a:lnTo>
                  <a:pt x="363" y="521"/>
                </a:lnTo>
                <a:lnTo>
                  <a:pt x="362" y="516"/>
                </a:lnTo>
                <a:lnTo>
                  <a:pt x="363" y="512"/>
                </a:lnTo>
                <a:lnTo>
                  <a:pt x="366" y="507"/>
                </a:lnTo>
                <a:lnTo>
                  <a:pt x="370" y="505"/>
                </a:lnTo>
                <a:lnTo>
                  <a:pt x="374" y="504"/>
                </a:lnTo>
                <a:lnTo>
                  <a:pt x="616" y="504"/>
                </a:lnTo>
                <a:lnTo>
                  <a:pt x="621" y="505"/>
                </a:lnTo>
                <a:lnTo>
                  <a:pt x="625" y="507"/>
                </a:lnTo>
                <a:lnTo>
                  <a:pt x="627" y="512"/>
                </a:lnTo>
                <a:lnTo>
                  <a:pt x="628" y="516"/>
                </a:lnTo>
                <a:lnTo>
                  <a:pt x="627" y="521"/>
                </a:lnTo>
                <a:lnTo>
                  <a:pt x="625" y="525"/>
                </a:lnTo>
                <a:lnTo>
                  <a:pt x="621" y="527"/>
                </a:lnTo>
                <a:lnTo>
                  <a:pt x="616" y="528"/>
                </a:lnTo>
                <a:close/>
                <a:moveTo>
                  <a:pt x="323" y="127"/>
                </a:moveTo>
                <a:lnTo>
                  <a:pt x="171" y="279"/>
                </a:lnTo>
                <a:lnTo>
                  <a:pt x="168" y="282"/>
                </a:lnTo>
                <a:lnTo>
                  <a:pt x="164" y="282"/>
                </a:lnTo>
                <a:lnTo>
                  <a:pt x="158" y="282"/>
                </a:lnTo>
                <a:lnTo>
                  <a:pt x="155" y="279"/>
                </a:lnTo>
                <a:lnTo>
                  <a:pt x="94" y="218"/>
                </a:lnTo>
                <a:lnTo>
                  <a:pt x="92" y="214"/>
                </a:lnTo>
                <a:lnTo>
                  <a:pt x="91" y="209"/>
                </a:lnTo>
                <a:lnTo>
                  <a:pt x="92" y="205"/>
                </a:lnTo>
                <a:lnTo>
                  <a:pt x="94" y="201"/>
                </a:lnTo>
                <a:lnTo>
                  <a:pt x="98" y="198"/>
                </a:lnTo>
                <a:lnTo>
                  <a:pt x="103" y="197"/>
                </a:lnTo>
                <a:lnTo>
                  <a:pt x="107" y="198"/>
                </a:lnTo>
                <a:lnTo>
                  <a:pt x="111" y="201"/>
                </a:lnTo>
                <a:lnTo>
                  <a:pt x="164" y="253"/>
                </a:lnTo>
                <a:lnTo>
                  <a:pt x="306" y="111"/>
                </a:lnTo>
                <a:lnTo>
                  <a:pt x="309" y="109"/>
                </a:lnTo>
                <a:lnTo>
                  <a:pt x="314" y="108"/>
                </a:lnTo>
                <a:lnTo>
                  <a:pt x="318" y="109"/>
                </a:lnTo>
                <a:lnTo>
                  <a:pt x="323" y="111"/>
                </a:lnTo>
                <a:lnTo>
                  <a:pt x="325" y="114"/>
                </a:lnTo>
                <a:lnTo>
                  <a:pt x="326" y="119"/>
                </a:lnTo>
                <a:lnTo>
                  <a:pt x="325" y="124"/>
                </a:lnTo>
                <a:lnTo>
                  <a:pt x="323" y="127"/>
                </a:lnTo>
                <a:close/>
                <a:moveTo>
                  <a:pt x="323" y="414"/>
                </a:moveTo>
                <a:lnTo>
                  <a:pt x="171" y="565"/>
                </a:lnTo>
                <a:lnTo>
                  <a:pt x="168" y="568"/>
                </a:lnTo>
                <a:lnTo>
                  <a:pt x="164" y="569"/>
                </a:lnTo>
                <a:lnTo>
                  <a:pt x="158" y="568"/>
                </a:lnTo>
                <a:lnTo>
                  <a:pt x="155" y="565"/>
                </a:lnTo>
                <a:lnTo>
                  <a:pt x="94" y="505"/>
                </a:lnTo>
                <a:lnTo>
                  <a:pt x="92" y="502"/>
                </a:lnTo>
                <a:lnTo>
                  <a:pt x="91" y="497"/>
                </a:lnTo>
                <a:lnTo>
                  <a:pt x="92" y="493"/>
                </a:lnTo>
                <a:lnTo>
                  <a:pt x="94" y="488"/>
                </a:lnTo>
                <a:lnTo>
                  <a:pt x="98" y="486"/>
                </a:lnTo>
                <a:lnTo>
                  <a:pt x="103" y="485"/>
                </a:lnTo>
                <a:lnTo>
                  <a:pt x="107" y="486"/>
                </a:lnTo>
                <a:lnTo>
                  <a:pt x="111" y="488"/>
                </a:lnTo>
                <a:lnTo>
                  <a:pt x="164" y="540"/>
                </a:lnTo>
                <a:lnTo>
                  <a:pt x="306" y="397"/>
                </a:lnTo>
                <a:lnTo>
                  <a:pt x="309" y="395"/>
                </a:lnTo>
                <a:lnTo>
                  <a:pt x="314" y="394"/>
                </a:lnTo>
                <a:lnTo>
                  <a:pt x="318" y="395"/>
                </a:lnTo>
                <a:lnTo>
                  <a:pt x="323" y="398"/>
                </a:lnTo>
                <a:lnTo>
                  <a:pt x="325" y="401"/>
                </a:lnTo>
                <a:lnTo>
                  <a:pt x="326" y="406"/>
                </a:lnTo>
                <a:lnTo>
                  <a:pt x="325" y="410"/>
                </a:lnTo>
                <a:lnTo>
                  <a:pt x="323" y="414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3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3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36" name="Group 35" descr="Icon of human being and gear. ">
            <a:extLst>
              <a:ext uri="{FF2B5EF4-FFF2-40B4-BE49-F238E27FC236}">
                <a16:creationId xmlns:a16="http://schemas.microsoft.com/office/drawing/2014/main" id="{ECC5F635-1712-4572-A9EC-F94E2199DDBD}"/>
              </a:ext>
            </a:extLst>
          </p:cNvPr>
          <p:cNvGrpSpPr/>
          <p:nvPr/>
        </p:nvGrpSpPr>
        <p:grpSpPr>
          <a:xfrm>
            <a:off x="7133464" y="5355478"/>
            <a:ext cx="338073" cy="339996"/>
            <a:chOff x="6450013" y="5349875"/>
            <a:chExt cx="279399" cy="280988"/>
          </a:xfrm>
          <a:solidFill>
            <a:schemeClr val="bg1"/>
          </a:solidFill>
        </p:grpSpPr>
        <p:sp>
          <p:nvSpPr>
            <p:cNvPr id="37" name="Freeform 3673">
              <a:extLst>
                <a:ext uri="{FF2B5EF4-FFF2-40B4-BE49-F238E27FC236}">
                  <a16:creationId xmlns:a16="http://schemas.microsoft.com/office/drawing/2014/main" id="{D1391604-D4EC-48A8-AE57-EDF194392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38" name="Freeform 3674">
              <a:extLst>
                <a:ext uri="{FF2B5EF4-FFF2-40B4-BE49-F238E27FC236}">
                  <a16:creationId xmlns:a16="http://schemas.microsoft.com/office/drawing/2014/main" id="{44A4D0F8-0767-41BC-BE62-0AED99EC8B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3" name="Group 42" descr="Icon of money. ">
            <a:extLst>
              <a:ext uri="{FF2B5EF4-FFF2-40B4-BE49-F238E27FC236}">
                <a16:creationId xmlns:a16="http://schemas.microsoft.com/office/drawing/2014/main" id="{8FB81822-E09C-4A9F-BCD2-4BB20E38DA03}"/>
              </a:ext>
            </a:extLst>
          </p:cNvPr>
          <p:cNvGrpSpPr/>
          <p:nvPr/>
        </p:nvGrpSpPr>
        <p:grpSpPr>
          <a:xfrm>
            <a:off x="3944057" y="3548434"/>
            <a:ext cx="418367" cy="382447"/>
            <a:chOff x="3746500" y="1344613"/>
            <a:chExt cx="285750" cy="287338"/>
          </a:xfrm>
          <a:solidFill>
            <a:schemeClr val="bg1"/>
          </a:solidFill>
        </p:grpSpPr>
        <p:sp>
          <p:nvSpPr>
            <p:cNvPr id="44" name="Freeform 497">
              <a:extLst>
                <a:ext uri="{FF2B5EF4-FFF2-40B4-BE49-F238E27FC236}">
                  <a16:creationId xmlns:a16="http://schemas.microsoft.com/office/drawing/2014/main" id="{4325703C-49C2-4EC8-BBAF-CE488FCB0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500" y="1344613"/>
              <a:ext cx="285750" cy="182563"/>
            </a:xfrm>
            <a:custGeom>
              <a:avLst/>
              <a:gdLst>
                <a:gd name="T0" fmla="*/ 0 w 903"/>
                <a:gd name="T1" fmla="*/ 0 h 573"/>
                <a:gd name="T2" fmla="*/ 0 w 903"/>
                <a:gd name="T3" fmla="*/ 467 h 573"/>
                <a:gd name="T4" fmla="*/ 1 w 903"/>
                <a:gd name="T5" fmla="*/ 459 h 573"/>
                <a:gd name="T6" fmla="*/ 2 w 903"/>
                <a:gd name="T7" fmla="*/ 453 h 573"/>
                <a:gd name="T8" fmla="*/ 5 w 903"/>
                <a:gd name="T9" fmla="*/ 446 h 573"/>
                <a:gd name="T10" fmla="*/ 8 w 903"/>
                <a:gd name="T11" fmla="*/ 440 h 573"/>
                <a:gd name="T12" fmla="*/ 12 w 903"/>
                <a:gd name="T13" fmla="*/ 434 h 573"/>
                <a:gd name="T14" fmla="*/ 18 w 903"/>
                <a:gd name="T15" fmla="*/ 428 h 573"/>
                <a:gd name="T16" fmla="*/ 23 w 903"/>
                <a:gd name="T17" fmla="*/ 423 h 573"/>
                <a:gd name="T18" fmla="*/ 30 w 903"/>
                <a:gd name="T19" fmla="*/ 419 h 573"/>
                <a:gd name="T20" fmla="*/ 30 w 903"/>
                <a:gd name="T21" fmla="*/ 30 h 573"/>
                <a:gd name="T22" fmla="*/ 873 w 903"/>
                <a:gd name="T23" fmla="*/ 30 h 573"/>
                <a:gd name="T24" fmla="*/ 873 w 903"/>
                <a:gd name="T25" fmla="*/ 543 h 573"/>
                <a:gd name="T26" fmla="*/ 481 w 903"/>
                <a:gd name="T27" fmla="*/ 543 h 573"/>
                <a:gd name="T28" fmla="*/ 481 w 903"/>
                <a:gd name="T29" fmla="*/ 573 h 573"/>
                <a:gd name="T30" fmla="*/ 903 w 903"/>
                <a:gd name="T31" fmla="*/ 573 h 573"/>
                <a:gd name="T32" fmla="*/ 903 w 903"/>
                <a:gd name="T33" fmla="*/ 0 h 573"/>
                <a:gd name="T34" fmla="*/ 0 w 903"/>
                <a:gd name="T35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03" h="573">
                  <a:moveTo>
                    <a:pt x="0" y="0"/>
                  </a:moveTo>
                  <a:lnTo>
                    <a:pt x="0" y="467"/>
                  </a:lnTo>
                  <a:lnTo>
                    <a:pt x="1" y="459"/>
                  </a:lnTo>
                  <a:lnTo>
                    <a:pt x="2" y="453"/>
                  </a:lnTo>
                  <a:lnTo>
                    <a:pt x="5" y="446"/>
                  </a:lnTo>
                  <a:lnTo>
                    <a:pt x="8" y="440"/>
                  </a:lnTo>
                  <a:lnTo>
                    <a:pt x="12" y="434"/>
                  </a:lnTo>
                  <a:lnTo>
                    <a:pt x="18" y="428"/>
                  </a:lnTo>
                  <a:lnTo>
                    <a:pt x="23" y="423"/>
                  </a:lnTo>
                  <a:lnTo>
                    <a:pt x="30" y="419"/>
                  </a:lnTo>
                  <a:lnTo>
                    <a:pt x="30" y="30"/>
                  </a:lnTo>
                  <a:lnTo>
                    <a:pt x="873" y="30"/>
                  </a:lnTo>
                  <a:lnTo>
                    <a:pt x="873" y="543"/>
                  </a:lnTo>
                  <a:lnTo>
                    <a:pt x="481" y="543"/>
                  </a:lnTo>
                  <a:lnTo>
                    <a:pt x="481" y="573"/>
                  </a:lnTo>
                  <a:lnTo>
                    <a:pt x="903" y="573"/>
                  </a:lnTo>
                  <a:lnTo>
                    <a:pt x="90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5" name="Freeform 498">
              <a:extLst>
                <a:ext uri="{FF2B5EF4-FFF2-40B4-BE49-F238E27FC236}">
                  <a16:creationId xmlns:a16="http://schemas.microsoft.com/office/drawing/2014/main" id="{A721923B-8DD3-47E1-B174-6D9950E778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75075" y="1373188"/>
              <a:ext cx="228600" cy="125413"/>
            </a:xfrm>
            <a:custGeom>
              <a:avLst/>
              <a:gdLst>
                <a:gd name="T0" fmla="*/ 330 w 723"/>
                <a:gd name="T1" fmla="*/ 283 h 392"/>
                <a:gd name="T2" fmla="*/ 295 w 723"/>
                <a:gd name="T3" fmla="*/ 263 h 392"/>
                <a:gd name="T4" fmla="*/ 269 w 723"/>
                <a:gd name="T5" fmla="*/ 232 h 392"/>
                <a:gd name="T6" fmla="*/ 257 w 723"/>
                <a:gd name="T7" fmla="*/ 192 h 392"/>
                <a:gd name="T8" fmla="*/ 260 w 723"/>
                <a:gd name="T9" fmla="*/ 151 h 392"/>
                <a:gd name="T10" fmla="*/ 281 w 723"/>
                <a:gd name="T11" fmla="*/ 115 h 392"/>
                <a:gd name="T12" fmla="*/ 312 w 723"/>
                <a:gd name="T13" fmla="*/ 90 h 392"/>
                <a:gd name="T14" fmla="*/ 350 w 723"/>
                <a:gd name="T15" fmla="*/ 77 h 392"/>
                <a:gd name="T16" fmla="*/ 392 w 723"/>
                <a:gd name="T17" fmla="*/ 81 h 392"/>
                <a:gd name="T18" fmla="*/ 429 w 723"/>
                <a:gd name="T19" fmla="*/ 100 h 392"/>
                <a:gd name="T20" fmla="*/ 454 w 723"/>
                <a:gd name="T21" fmla="*/ 131 h 392"/>
                <a:gd name="T22" fmla="*/ 466 w 723"/>
                <a:gd name="T23" fmla="*/ 171 h 392"/>
                <a:gd name="T24" fmla="*/ 462 w 723"/>
                <a:gd name="T25" fmla="*/ 213 h 392"/>
                <a:gd name="T26" fmla="*/ 443 w 723"/>
                <a:gd name="T27" fmla="*/ 248 h 392"/>
                <a:gd name="T28" fmla="*/ 412 w 723"/>
                <a:gd name="T29" fmla="*/ 274 h 392"/>
                <a:gd name="T30" fmla="*/ 372 w 723"/>
                <a:gd name="T31" fmla="*/ 287 h 392"/>
                <a:gd name="T32" fmla="*/ 96 w 723"/>
                <a:gd name="T33" fmla="*/ 151 h 392"/>
                <a:gd name="T34" fmla="*/ 68 w 723"/>
                <a:gd name="T35" fmla="*/ 131 h 392"/>
                <a:gd name="T36" fmla="*/ 61 w 723"/>
                <a:gd name="T37" fmla="*/ 97 h 392"/>
                <a:gd name="T38" fmla="*/ 80 w 723"/>
                <a:gd name="T39" fmla="*/ 69 h 392"/>
                <a:gd name="T40" fmla="*/ 114 w 723"/>
                <a:gd name="T41" fmla="*/ 63 h 392"/>
                <a:gd name="T42" fmla="*/ 143 w 723"/>
                <a:gd name="T43" fmla="*/ 81 h 392"/>
                <a:gd name="T44" fmla="*/ 150 w 723"/>
                <a:gd name="T45" fmla="*/ 115 h 392"/>
                <a:gd name="T46" fmla="*/ 131 w 723"/>
                <a:gd name="T47" fmla="*/ 144 h 392"/>
                <a:gd name="T48" fmla="*/ 106 w 723"/>
                <a:gd name="T49" fmla="*/ 152 h 392"/>
                <a:gd name="T50" fmla="*/ 642 w 723"/>
                <a:gd name="T51" fmla="*/ 249 h 392"/>
                <a:gd name="T52" fmla="*/ 661 w 723"/>
                <a:gd name="T53" fmla="*/ 278 h 392"/>
                <a:gd name="T54" fmla="*/ 655 w 723"/>
                <a:gd name="T55" fmla="*/ 313 h 392"/>
                <a:gd name="T56" fmla="*/ 626 w 723"/>
                <a:gd name="T57" fmla="*/ 331 h 392"/>
                <a:gd name="T58" fmla="*/ 592 w 723"/>
                <a:gd name="T59" fmla="*/ 324 h 392"/>
                <a:gd name="T60" fmla="*/ 573 w 723"/>
                <a:gd name="T61" fmla="*/ 297 h 392"/>
                <a:gd name="T62" fmla="*/ 580 w 723"/>
                <a:gd name="T63" fmla="*/ 262 h 392"/>
                <a:gd name="T64" fmla="*/ 608 w 723"/>
                <a:gd name="T65" fmla="*/ 243 h 392"/>
                <a:gd name="T66" fmla="*/ 669 w 723"/>
                <a:gd name="T67" fmla="*/ 392 h 392"/>
                <a:gd name="T68" fmla="*/ 691 w 723"/>
                <a:gd name="T69" fmla="*/ 386 h 392"/>
                <a:gd name="T70" fmla="*/ 709 w 723"/>
                <a:gd name="T71" fmla="*/ 371 h 392"/>
                <a:gd name="T72" fmla="*/ 720 w 723"/>
                <a:gd name="T73" fmla="*/ 350 h 392"/>
                <a:gd name="T74" fmla="*/ 723 w 723"/>
                <a:gd name="T75" fmla="*/ 62 h 392"/>
                <a:gd name="T76" fmla="*/ 718 w 723"/>
                <a:gd name="T77" fmla="*/ 38 h 392"/>
                <a:gd name="T78" fmla="*/ 705 w 723"/>
                <a:gd name="T79" fmla="*/ 19 h 392"/>
                <a:gd name="T80" fmla="*/ 686 w 723"/>
                <a:gd name="T81" fmla="*/ 6 h 392"/>
                <a:gd name="T82" fmla="*/ 663 w 723"/>
                <a:gd name="T83" fmla="*/ 2 h 392"/>
                <a:gd name="T84" fmla="*/ 43 w 723"/>
                <a:gd name="T85" fmla="*/ 4 h 392"/>
                <a:gd name="T86" fmla="*/ 22 w 723"/>
                <a:gd name="T87" fmla="*/ 14 h 392"/>
                <a:gd name="T88" fmla="*/ 7 w 723"/>
                <a:gd name="T89" fmla="*/ 33 h 392"/>
                <a:gd name="T90" fmla="*/ 1 w 723"/>
                <a:gd name="T91" fmla="*/ 55 h 392"/>
                <a:gd name="T92" fmla="*/ 46 w 723"/>
                <a:gd name="T93" fmla="*/ 294 h 392"/>
                <a:gd name="T94" fmla="*/ 151 w 723"/>
                <a:gd name="T95" fmla="*/ 287 h 392"/>
                <a:gd name="T96" fmla="*/ 244 w 723"/>
                <a:gd name="T97" fmla="*/ 293 h 392"/>
                <a:gd name="T98" fmla="*/ 326 w 723"/>
                <a:gd name="T99" fmla="*/ 312 h 392"/>
                <a:gd name="T100" fmla="*/ 373 w 723"/>
                <a:gd name="T101" fmla="*/ 337 h 392"/>
                <a:gd name="T102" fmla="*/ 389 w 723"/>
                <a:gd name="T103" fmla="*/ 362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3" h="392">
                  <a:moveTo>
                    <a:pt x="361" y="287"/>
                  </a:moveTo>
                  <a:lnTo>
                    <a:pt x="350" y="287"/>
                  </a:lnTo>
                  <a:lnTo>
                    <a:pt x="341" y="285"/>
                  </a:lnTo>
                  <a:lnTo>
                    <a:pt x="330" y="283"/>
                  </a:lnTo>
                  <a:lnTo>
                    <a:pt x="320" y="278"/>
                  </a:lnTo>
                  <a:lnTo>
                    <a:pt x="312" y="274"/>
                  </a:lnTo>
                  <a:lnTo>
                    <a:pt x="302" y="269"/>
                  </a:lnTo>
                  <a:lnTo>
                    <a:pt x="295" y="263"/>
                  </a:lnTo>
                  <a:lnTo>
                    <a:pt x="287" y="256"/>
                  </a:lnTo>
                  <a:lnTo>
                    <a:pt x="281" y="248"/>
                  </a:lnTo>
                  <a:lnTo>
                    <a:pt x="274" y="241"/>
                  </a:lnTo>
                  <a:lnTo>
                    <a:pt x="269" y="232"/>
                  </a:lnTo>
                  <a:lnTo>
                    <a:pt x="265" y="223"/>
                  </a:lnTo>
                  <a:lnTo>
                    <a:pt x="260" y="213"/>
                  </a:lnTo>
                  <a:lnTo>
                    <a:pt x="258" y="203"/>
                  </a:lnTo>
                  <a:lnTo>
                    <a:pt x="257" y="192"/>
                  </a:lnTo>
                  <a:lnTo>
                    <a:pt x="256" y="182"/>
                  </a:lnTo>
                  <a:lnTo>
                    <a:pt x="257" y="171"/>
                  </a:lnTo>
                  <a:lnTo>
                    <a:pt x="258" y="160"/>
                  </a:lnTo>
                  <a:lnTo>
                    <a:pt x="260" y="151"/>
                  </a:lnTo>
                  <a:lnTo>
                    <a:pt x="265" y="141"/>
                  </a:lnTo>
                  <a:lnTo>
                    <a:pt x="269" y="131"/>
                  </a:lnTo>
                  <a:lnTo>
                    <a:pt x="274" y="123"/>
                  </a:lnTo>
                  <a:lnTo>
                    <a:pt x="281" y="115"/>
                  </a:lnTo>
                  <a:lnTo>
                    <a:pt x="287" y="108"/>
                  </a:lnTo>
                  <a:lnTo>
                    <a:pt x="295" y="100"/>
                  </a:lnTo>
                  <a:lnTo>
                    <a:pt x="302" y="95"/>
                  </a:lnTo>
                  <a:lnTo>
                    <a:pt x="312" y="90"/>
                  </a:lnTo>
                  <a:lnTo>
                    <a:pt x="320" y="84"/>
                  </a:lnTo>
                  <a:lnTo>
                    <a:pt x="330" y="81"/>
                  </a:lnTo>
                  <a:lnTo>
                    <a:pt x="341" y="79"/>
                  </a:lnTo>
                  <a:lnTo>
                    <a:pt x="350" y="77"/>
                  </a:lnTo>
                  <a:lnTo>
                    <a:pt x="361" y="77"/>
                  </a:lnTo>
                  <a:lnTo>
                    <a:pt x="372" y="77"/>
                  </a:lnTo>
                  <a:lnTo>
                    <a:pt x="383" y="79"/>
                  </a:lnTo>
                  <a:lnTo>
                    <a:pt x="392" y="81"/>
                  </a:lnTo>
                  <a:lnTo>
                    <a:pt x="403" y="84"/>
                  </a:lnTo>
                  <a:lnTo>
                    <a:pt x="412" y="90"/>
                  </a:lnTo>
                  <a:lnTo>
                    <a:pt x="420" y="95"/>
                  </a:lnTo>
                  <a:lnTo>
                    <a:pt x="429" y="100"/>
                  </a:lnTo>
                  <a:lnTo>
                    <a:pt x="436" y="108"/>
                  </a:lnTo>
                  <a:lnTo>
                    <a:pt x="443" y="115"/>
                  </a:lnTo>
                  <a:lnTo>
                    <a:pt x="449" y="123"/>
                  </a:lnTo>
                  <a:lnTo>
                    <a:pt x="454" y="131"/>
                  </a:lnTo>
                  <a:lnTo>
                    <a:pt x="459" y="141"/>
                  </a:lnTo>
                  <a:lnTo>
                    <a:pt x="462" y="151"/>
                  </a:lnTo>
                  <a:lnTo>
                    <a:pt x="465" y="160"/>
                  </a:lnTo>
                  <a:lnTo>
                    <a:pt x="466" y="171"/>
                  </a:lnTo>
                  <a:lnTo>
                    <a:pt x="467" y="182"/>
                  </a:lnTo>
                  <a:lnTo>
                    <a:pt x="466" y="192"/>
                  </a:lnTo>
                  <a:lnTo>
                    <a:pt x="465" y="203"/>
                  </a:lnTo>
                  <a:lnTo>
                    <a:pt x="462" y="213"/>
                  </a:lnTo>
                  <a:lnTo>
                    <a:pt x="459" y="223"/>
                  </a:lnTo>
                  <a:lnTo>
                    <a:pt x="454" y="232"/>
                  </a:lnTo>
                  <a:lnTo>
                    <a:pt x="449" y="241"/>
                  </a:lnTo>
                  <a:lnTo>
                    <a:pt x="443" y="248"/>
                  </a:lnTo>
                  <a:lnTo>
                    <a:pt x="436" y="256"/>
                  </a:lnTo>
                  <a:lnTo>
                    <a:pt x="429" y="263"/>
                  </a:lnTo>
                  <a:lnTo>
                    <a:pt x="420" y="269"/>
                  </a:lnTo>
                  <a:lnTo>
                    <a:pt x="412" y="274"/>
                  </a:lnTo>
                  <a:lnTo>
                    <a:pt x="403" y="278"/>
                  </a:lnTo>
                  <a:lnTo>
                    <a:pt x="392" y="283"/>
                  </a:lnTo>
                  <a:lnTo>
                    <a:pt x="383" y="285"/>
                  </a:lnTo>
                  <a:lnTo>
                    <a:pt x="372" y="287"/>
                  </a:lnTo>
                  <a:lnTo>
                    <a:pt x="361" y="287"/>
                  </a:lnTo>
                  <a:lnTo>
                    <a:pt x="361" y="287"/>
                  </a:lnTo>
                  <a:close/>
                  <a:moveTo>
                    <a:pt x="106" y="152"/>
                  </a:moveTo>
                  <a:lnTo>
                    <a:pt x="96" y="151"/>
                  </a:lnTo>
                  <a:lnTo>
                    <a:pt x="88" y="149"/>
                  </a:lnTo>
                  <a:lnTo>
                    <a:pt x="80" y="144"/>
                  </a:lnTo>
                  <a:lnTo>
                    <a:pt x="74" y="139"/>
                  </a:lnTo>
                  <a:lnTo>
                    <a:pt x="68" y="131"/>
                  </a:lnTo>
                  <a:lnTo>
                    <a:pt x="64" y="124"/>
                  </a:lnTo>
                  <a:lnTo>
                    <a:pt x="61" y="115"/>
                  </a:lnTo>
                  <a:lnTo>
                    <a:pt x="61" y="107"/>
                  </a:lnTo>
                  <a:lnTo>
                    <a:pt x="61" y="97"/>
                  </a:lnTo>
                  <a:lnTo>
                    <a:pt x="64" y="88"/>
                  </a:lnTo>
                  <a:lnTo>
                    <a:pt x="68" y="81"/>
                  </a:lnTo>
                  <a:lnTo>
                    <a:pt x="74" y="74"/>
                  </a:lnTo>
                  <a:lnTo>
                    <a:pt x="80" y="69"/>
                  </a:lnTo>
                  <a:lnTo>
                    <a:pt x="88" y="65"/>
                  </a:lnTo>
                  <a:lnTo>
                    <a:pt x="96" y="63"/>
                  </a:lnTo>
                  <a:lnTo>
                    <a:pt x="106" y="62"/>
                  </a:lnTo>
                  <a:lnTo>
                    <a:pt x="114" y="63"/>
                  </a:lnTo>
                  <a:lnTo>
                    <a:pt x="123" y="65"/>
                  </a:lnTo>
                  <a:lnTo>
                    <a:pt x="131" y="69"/>
                  </a:lnTo>
                  <a:lnTo>
                    <a:pt x="137" y="74"/>
                  </a:lnTo>
                  <a:lnTo>
                    <a:pt x="143" y="81"/>
                  </a:lnTo>
                  <a:lnTo>
                    <a:pt x="147" y="88"/>
                  </a:lnTo>
                  <a:lnTo>
                    <a:pt x="150" y="97"/>
                  </a:lnTo>
                  <a:lnTo>
                    <a:pt x="151" y="107"/>
                  </a:lnTo>
                  <a:lnTo>
                    <a:pt x="150" y="115"/>
                  </a:lnTo>
                  <a:lnTo>
                    <a:pt x="148" y="124"/>
                  </a:lnTo>
                  <a:lnTo>
                    <a:pt x="143" y="131"/>
                  </a:lnTo>
                  <a:lnTo>
                    <a:pt x="137" y="139"/>
                  </a:lnTo>
                  <a:lnTo>
                    <a:pt x="131" y="144"/>
                  </a:lnTo>
                  <a:lnTo>
                    <a:pt x="123" y="149"/>
                  </a:lnTo>
                  <a:lnTo>
                    <a:pt x="114" y="151"/>
                  </a:lnTo>
                  <a:lnTo>
                    <a:pt x="106" y="152"/>
                  </a:lnTo>
                  <a:lnTo>
                    <a:pt x="106" y="152"/>
                  </a:lnTo>
                  <a:close/>
                  <a:moveTo>
                    <a:pt x="617" y="242"/>
                  </a:moveTo>
                  <a:lnTo>
                    <a:pt x="626" y="243"/>
                  </a:lnTo>
                  <a:lnTo>
                    <a:pt x="635" y="245"/>
                  </a:lnTo>
                  <a:lnTo>
                    <a:pt x="642" y="249"/>
                  </a:lnTo>
                  <a:lnTo>
                    <a:pt x="650" y="255"/>
                  </a:lnTo>
                  <a:lnTo>
                    <a:pt x="655" y="262"/>
                  </a:lnTo>
                  <a:lnTo>
                    <a:pt x="659" y="270"/>
                  </a:lnTo>
                  <a:lnTo>
                    <a:pt x="661" y="278"/>
                  </a:lnTo>
                  <a:lnTo>
                    <a:pt x="663" y="287"/>
                  </a:lnTo>
                  <a:lnTo>
                    <a:pt x="661" y="297"/>
                  </a:lnTo>
                  <a:lnTo>
                    <a:pt x="659" y="305"/>
                  </a:lnTo>
                  <a:lnTo>
                    <a:pt x="655" y="313"/>
                  </a:lnTo>
                  <a:lnTo>
                    <a:pt x="650" y="319"/>
                  </a:lnTo>
                  <a:lnTo>
                    <a:pt x="642" y="324"/>
                  </a:lnTo>
                  <a:lnTo>
                    <a:pt x="635" y="329"/>
                  </a:lnTo>
                  <a:lnTo>
                    <a:pt x="626" y="331"/>
                  </a:lnTo>
                  <a:lnTo>
                    <a:pt x="617" y="332"/>
                  </a:lnTo>
                  <a:lnTo>
                    <a:pt x="608" y="331"/>
                  </a:lnTo>
                  <a:lnTo>
                    <a:pt x="600" y="329"/>
                  </a:lnTo>
                  <a:lnTo>
                    <a:pt x="592" y="324"/>
                  </a:lnTo>
                  <a:lnTo>
                    <a:pt x="585" y="319"/>
                  </a:lnTo>
                  <a:lnTo>
                    <a:pt x="580" y="313"/>
                  </a:lnTo>
                  <a:lnTo>
                    <a:pt x="576" y="305"/>
                  </a:lnTo>
                  <a:lnTo>
                    <a:pt x="573" y="297"/>
                  </a:lnTo>
                  <a:lnTo>
                    <a:pt x="572" y="287"/>
                  </a:lnTo>
                  <a:lnTo>
                    <a:pt x="573" y="278"/>
                  </a:lnTo>
                  <a:lnTo>
                    <a:pt x="576" y="270"/>
                  </a:lnTo>
                  <a:lnTo>
                    <a:pt x="580" y="262"/>
                  </a:lnTo>
                  <a:lnTo>
                    <a:pt x="585" y="255"/>
                  </a:lnTo>
                  <a:lnTo>
                    <a:pt x="592" y="249"/>
                  </a:lnTo>
                  <a:lnTo>
                    <a:pt x="600" y="245"/>
                  </a:lnTo>
                  <a:lnTo>
                    <a:pt x="608" y="243"/>
                  </a:lnTo>
                  <a:lnTo>
                    <a:pt x="617" y="242"/>
                  </a:lnTo>
                  <a:close/>
                  <a:moveTo>
                    <a:pt x="391" y="392"/>
                  </a:moveTo>
                  <a:lnTo>
                    <a:pt x="663" y="392"/>
                  </a:lnTo>
                  <a:lnTo>
                    <a:pt x="669" y="392"/>
                  </a:lnTo>
                  <a:lnTo>
                    <a:pt x="674" y="391"/>
                  </a:lnTo>
                  <a:lnTo>
                    <a:pt x="681" y="390"/>
                  </a:lnTo>
                  <a:lnTo>
                    <a:pt x="686" y="388"/>
                  </a:lnTo>
                  <a:lnTo>
                    <a:pt x="691" y="386"/>
                  </a:lnTo>
                  <a:lnTo>
                    <a:pt x="697" y="382"/>
                  </a:lnTo>
                  <a:lnTo>
                    <a:pt x="701" y="379"/>
                  </a:lnTo>
                  <a:lnTo>
                    <a:pt x="705" y="375"/>
                  </a:lnTo>
                  <a:lnTo>
                    <a:pt x="709" y="371"/>
                  </a:lnTo>
                  <a:lnTo>
                    <a:pt x="713" y="366"/>
                  </a:lnTo>
                  <a:lnTo>
                    <a:pt x="715" y="361"/>
                  </a:lnTo>
                  <a:lnTo>
                    <a:pt x="718" y="356"/>
                  </a:lnTo>
                  <a:lnTo>
                    <a:pt x="720" y="350"/>
                  </a:lnTo>
                  <a:lnTo>
                    <a:pt x="721" y="345"/>
                  </a:lnTo>
                  <a:lnTo>
                    <a:pt x="723" y="338"/>
                  </a:lnTo>
                  <a:lnTo>
                    <a:pt x="723" y="332"/>
                  </a:lnTo>
                  <a:lnTo>
                    <a:pt x="723" y="62"/>
                  </a:lnTo>
                  <a:lnTo>
                    <a:pt x="723" y="55"/>
                  </a:lnTo>
                  <a:lnTo>
                    <a:pt x="721" y="49"/>
                  </a:lnTo>
                  <a:lnTo>
                    <a:pt x="720" y="43"/>
                  </a:lnTo>
                  <a:lnTo>
                    <a:pt x="718" y="38"/>
                  </a:lnTo>
                  <a:lnTo>
                    <a:pt x="715" y="33"/>
                  </a:lnTo>
                  <a:lnTo>
                    <a:pt x="713" y="27"/>
                  </a:lnTo>
                  <a:lnTo>
                    <a:pt x="709" y="23"/>
                  </a:lnTo>
                  <a:lnTo>
                    <a:pt x="705" y="19"/>
                  </a:lnTo>
                  <a:lnTo>
                    <a:pt x="701" y="14"/>
                  </a:lnTo>
                  <a:lnTo>
                    <a:pt x="697" y="11"/>
                  </a:lnTo>
                  <a:lnTo>
                    <a:pt x="691" y="8"/>
                  </a:lnTo>
                  <a:lnTo>
                    <a:pt x="686" y="6"/>
                  </a:lnTo>
                  <a:lnTo>
                    <a:pt x="681" y="4"/>
                  </a:lnTo>
                  <a:lnTo>
                    <a:pt x="674" y="3"/>
                  </a:lnTo>
                  <a:lnTo>
                    <a:pt x="669" y="2"/>
                  </a:lnTo>
                  <a:lnTo>
                    <a:pt x="663" y="2"/>
                  </a:lnTo>
                  <a:lnTo>
                    <a:pt x="61" y="0"/>
                  </a:lnTo>
                  <a:lnTo>
                    <a:pt x="54" y="2"/>
                  </a:lnTo>
                  <a:lnTo>
                    <a:pt x="48" y="3"/>
                  </a:lnTo>
                  <a:lnTo>
                    <a:pt x="43" y="4"/>
                  </a:lnTo>
                  <a:lnTo>
                    <a:pt x="37" y="6"/>
                  </a:lnTo>
                  <a:lnTo>
                    <a:pt x="32" y="8"/>
                  </a:lnTo>
                  <a:lnTo>
                    <a:pt x="27" y="11"/>
                  </a:lnTo>
                  <a:lnTo>
                    <a:pt x="22" y="14"/>
                  </a:lnTo>
                  <a:lnTo>
                    <a:pt x="18" y="19"/>
                  </a:lnTo>
                  <a:lnTo>
                    <a:pt x="14" y="23"/>
                  </a:lnTo>
                  <a:lnTo>
                    <a:pt x="10" y="27"/>
                  </a:lnTo>
                  <a:lnTo>
                    <a:pt x="7" y="33"/>
                  </a:lnTo>
                  <a:lnTo>
                    <a:pt x="5" y="38"/>
                  </a:lnTo>
                  <a:lnTo>
                    <a:pt x="3" y="43"/>
                  </a:lnTo>
                  <a:lnTo>
                    <a:pt x="2" y="49"/>
                  </a:lnTo>
                  <a:lnTo>
                    <a:pt x="1" y="55"/>
                  </a:lnTo>
                  <a:lnTo>
                    <a:pt x="0" y="62"/>
                  </a:lnTo>
                  <a:lnTo>
                    <a:pt x="0" y="304"/>
                  </a:lnTo>
                  <a:lnTo>
                    <a:pt x="22" y="299"/>
                  </a:lnTo>
                  <a:lnTo>
                    <a:pt x="46" y="294"/>
                  </a:lnTo>
                  <a:lnTo>
                    <a:pt x="68" y="291"/>
                  </a:lnTo>
                  <a:lnTo>
                    <a:pt x="90" y="290"/>
                  </a:lnTo>
                  <a:lnTo>
                    <a:pt x="126" y="288"/>
                  </a:lnTo>
                  <a:lnTo>
                    <a:pt x="151" y="287"/>
                  </a:lnTo>
                  <a:lnTo>
                    <a:pt x="172" y="288"/>
                  </a:lnTo>
                  <a:lnTo>
                    <a:pt x="206" y="289"/>
                  </a:lnTo>
                  <a:lnTo>
                    <a:pt x="225" y="291"/>
                  </a:lnTo>
                  <a:lnTo>
                    <a:pt x="244" y="293"/>
                  </a:lnTo>
                  <a:lnTo>
                    <a:pt x="266" y="297"/>
                  </a:lnTo>
                  <a:lnTo>
                    <a:pt x="286" y="300"/>
                  </a:lnTo>
                  <a:lnTo>
                    <a:pt x="306" y="305"/>
                  </a:lnTo>
                  <a:lnTo>
                    <a:pt x="326" y="312"/>
                  </a:lnTo>
                  <a:lnTo>
                    <a:pt x="344" y="318"/>
                  </a:lnTo>
                  <a:lnTo>
                    <a:pt x="360" y="327"/>
                  </a:lnTo>
                  <a:lnTo>
                    <a:pt x="366" y="332"/>
                  </a:lnTo>
                  <a:lnTo>
                    <a:pt x="373" y="337"/>
                  </a:lnTo>
                  <a:lnTo>
                    <a:pt x="378" y="343"/>
                  </a:lnTo>
                  <a:lnTo>
                    <a:pt x="383" y="349"/>
                  </a:lnTo>
                  <a:lnTo>
                    <a:pt x="387" y="356"/>
                  </a:lnTo>
                  <a:lnTo>
                    <a:pt x="389" y="362"/>
                  </a:lnTo>
                  <a:lnTo>
                    <a:pt x="391" y="369"/>
                  </a:lnTo>
                  <a:lnTo>
                    <a:pt x="391" y="377"/>
                  </a:lnTo>
                  <a:lnTo>
                    <a:pt x="391" y="3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Freeform 499">
              <a:extLst>
                <a:ext uri="{FF2B5EF4-FFF2-40B4-BE49-F238E27FC236}">
                  <a16:creationId xmlns:a16="http://schemas.microsoft.com/office/drawing/2014/main" id="{A8E6691B-D48E-4F27-BFB8-39275098B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98613"/>
              <a:ext cx="133350" cy="33338"/>
            </a:xfrm>
            <a:custGeom>
              <a:avLst/>
              <a:gdLst>
                <a:gd name="T0" fmla="*/ 0 w 421"/>
                <a:gd name="T1" fmla="*/ 44 h 104"/>
                <a:gd name="T2" fmla="*/ 2 w 421"/>
                <a:gd name="T3" fmla="*/ 52 h 104"/>
                <a:gd name="T4" fmla="*/ 5 w 421"/>
                <a:gd name="T5" fmla="*/ 56 h 104"/>
                <a:gd name="T6" fmla="*/ 6 w 421"/>
                <a:gd name="T7" fmla="*/ 59 h 104"/>
                <a:gd name="T8" fmla="*/ 11 w 421"/>
                <a:gd name="T9" fmla="*/ 65 h 104"/>
                <a:gd name="T10" fmla="*/ 13 w 421"/>
                <a:gd name="T11" fmla="*/ 65 h 104"/>
                <a:gd name="T12" fmla="*/ 31 w 421"/>
                <a:gd name="T13" fmla="*/ 76 h 104"/>
                <a:gd name="T14" fmla="*/ 32 w 421"/>
                <a:gd name="T15" fmla="*/ 77 h 104"/>
                <a:gd name="T16" fmla="*/ 41 w 421"/>
                <a:gd name="T17" fmla="*/ 80 h 104"/>
                <a:gd name="T18" fmla="*/ 45 w 421"/>
                <a:gd name="T19" fmla="*/ 81 h 104"/>
                <a:gd name="T20" fmla="*/ 53 w 421"/>
                <a:gd name="T21" fmla="*/ 84 h 104"/>
                <a:gd name="T22" fmla="*/ 61 w 421"/>
                <a:gd name="T23" fmla="*/ 86 h 104"/>
                <a:gd name="T24" fmla="*/ 66 w 421"/>
                <a:gd name="T25" fmla="*/ 87 h 104"/>
                <a:gd name="T26" fmla="*/ 98 w 421"/>
                <a:gd name="T27" fmla="*/ 95 h 104"/>
                <a:gd name="T28" fmla="*/ 133 w 421"/>
                <a:gd name="T29" fmla="*/ 99 h 104"/>
                <a:gd name="T30" fmla="*/ 197 w 421"/>
                <a:gd name="T31" fmla="*/ 104 h 104"/>
                <a:gd name="T32" fmla="*/ 211 w 421"/>
                <a:gd name="T33" fmla="*/ 104 h 104"/>
                <a:gd name="T34" fmla="*/ 225 w 421"/>
                <a:gd name="T35" fmla="*/ 104 h 104"/>
                <a:gd name="T36" fmla="*/ 289 w 421"/>
                <a:gd name="T37" fmla="*/ 99 h 104"/>
                <a:gd name="T38" fmla="*/ 322 w 421"/>
                <a:gd name="T39" fmla="*/ 95 h 104"/>
                <a:gd name="T40" fmla="*/ 356 w 421"/>
                <a:gd name="T41" fmla="*/ 87 h 104"/>
                <a:gd name="T42" fmla="*/ 360 w 421"/>
                <a:gd name="T43" fmla="*/ 86 h 104"/>
                <a:gd name="T44" fmla="*/ 368 w 421"/>
                <a:gd name="T45" fmla="*/ 84 h 104"/>
                <a:gd name="T46" fmla="*/ 376 w 421"/>
                <a:gd name="T47" fmla="*/ 81 h 104"/>
                <a:gd name="T48" fmla="*/ 379 w 421"/>
                <a:gd name="T49" fmla="*/ 80 h 104"/>
                <a:gd name="T50" fmla="*/ 390 w 421"/>
                <a:gd name="T51" fmla="*/ 77 h 104"/>
                <a:gd name="T52" fmla="*/ 391 w 421"/>
                <a:gd name="T53" fmla="*/ 76 h 104"/>
                <a:gd name="T54" fmla="*/ 409 w 421"/>
                <a:gd name="T55" fmla="*/ 65 h 104"/>
                <a:gd name="T56" fmla="*/ 409 w 421"/>
                <a:gd name="T57" fmla="*/ 65 h 104"/>
                <a:gd name="T58" fmla="*/ 416 w 421"/>
                <a:gd name="T59" fmla="*/ 59 h 104"/>
                <a:gd name="T60" fmla="*/ 417 w 421"/>
                <a:gd name="T61" fmla="*/ 56 h 104"/>
                <a:gd name="T62" fmla="*/ 420 w 421"/>
                <a:gd name="T63" fmla="*/ 52 h 104"/>
                <a:gd name="T64" fmla="*/ 421 w 421"/>
                <a:gd name="T65" fmla="*/ 44 h 104"/>
                <a:gd name="T66" fmla="*/ 410 w 421"/>
                <a:gd name="T67" fmla="*/ 4 h 104"/>
                <a:gd name="T68" fmla="*/ 386 w 421"/>
                <a:gd name="T69" fmla="*/ 10 h 104"/>
                <a:gd name="T70" fmla="*/ 344 w 421"/>
                <a:gd name="T71" fmla="*/ 19 h 104"/>
                <a:gd name="T72" fmla="*/ 284 w 421"/>
                <a:gd name="T73" fmla="*/ 25 h 104"/>
                <a:gd name="T74" fmla="*/ 231 w 421"/>
                <a:gd name="T75" fmla="*/ 28 h 104"/>
                <a:gd name="T76" fmla="*/ 191 w 421"/>
                <a:gd name="T77" fmla="*/ 28 h 104"/>
                <a:gd name="T78" fmla="*/ 138 w 421"/>
                <a:gd name="T79" fmla="*/ 25 h 104"/>
                <a:gd name="T80" fmla="*/ 78 w 421"/>
                <a:gd name="T81" fmla="*/ 19 h 104"/>
                <a:gd name="T82" fmla="*/ 35 w 421"/>
                <a:gd name="T83" fmla="*/ 10 h 104"/>
                <a:gd name="T84" fmla="*/ 10 w 421"/>
                <a:gd name="T85" fmla="*/ 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1" h="104">
                  <a:moveTo>
                    <a:pt x="0" y="0"/>
                  </a:moveTo>
                  <a:lnTo>
                    <a:pt x="0" y="44"/>
                  </a:lnTo>
                  <a:lnTo>
                    <a:pt x="1" y="48"/>
                  </a:lnTo>
                  <a:lnTo>
                    <a:pt x="2" y="52"/>
                  </a:lnTo>
                  <a:lnTo>
                    <a:pt x="3" y="54"/>
                  </a:lnTo>
                  <a:lnTo>
                    <a:pt x="5" y="56"/>
                  </a:lnTo>
                  <a:lnTo>
                    <a:pt x="5" y="57"/>
                  </a:lnTo>
                  <a:lnTo>
                    <a:pt x="6" y="59"/>
                  </a:lnTo>
                  <a:lnTo>
                    <a:pt x="8" y="62"/>
                  </a:lnTo>
                  <a:lnTo>
                    <a:pt x="11" y="65"/>
                  </a:lnTo>
                  <a:lnTo>
                    <a:pt x="11" y="65"/>
                  </a:lnTo>
                  <a:lnTo>
                    <a:pt x="13" y="65"/>
                  </a:lnTo>
                  <a:lnTo>
                    <a:pt x="20" y="70"/>
                  </a:lnTo>
                  <a:lnTo>
                    <a:pt x="31" y="76"/>
                  </a:lnTo>
                  <a:lnTo>
                    <a:pt x="31" y="76"/>
                  </a:lnTo>
                  <a:lnTo>
                    <a:pt x="32" y="77"/>
                  </a:lnTo>
                  <a:lnTo>
                    <a:pt x="36" y="79"/>
                  </a:lnTo>
                  <a:lnTo>
                    <a:pt x="41" y="80"/>
                  </a:lnTo>
                  <a:lnTo>
                    <a:pt x="44" y="81"/>
                  </a:lnTo>
                  <a:lnTo>
                    <a:pt x="45" y="81"/>
                  </a:lnTo>
                  <a:lnTo>
                    <a:pt x="49" y="83"/>
                  </a:lnTo>
                  <a:lnTo>
                    <a:pt x="53" y="84"/>
                  </a:lnTo>
                  <a:lnTo>
                    <a:pt x="58" y="85"/>
                  </a:lnTo>
                  <a:lnTo>
                    <a:pt x="61" y="86"/>
                  </a:lnTo>
                  <a:lnTo>
                    <a:pt x="64" y="87"/>
                  </a:lnTo>
                  <a:lnTo>
                    <a:pt x="66" y="87"/>
                  </a:lnTo>
                  <a:lnTo>
                    <a:pt x="82" y="92"/>
                  </a:lnTo>
                  <a:lnTo>
                    <a:pt x="98" y="95"/>
                  </a:lnTo>
                  <a:lnTo>
                    <a:pt x="115" y="97"/>
                  </a:lnTo>
                  <a:lnTo>
                    <a:pt x="133" y="99"/>
                  </a:lnTo>
                  <a:lnTo>
                    <a:pt x="166" y="102"/>
                  </a:lnTo>
                  <a:lnTo>
                    <a:pt x="197" y="104"/>
                  </a:lnTo>
                  <a:lnTo>
                    <a:pt x="203" y="104"/>
                  </a:lnTo>
                  <a:lnTo>
                    <a:pt x="211" y="104"/>
                  </a:lnTo>
                  <a:lnTo>
                    <a:pt x="217" y="104"/>
                  </a:lnTo>
                  <a:lnTo>
                    <a:pt x="225" y="104"/>
                  </a:lnTo>
                  <a:lnTo>
                    <a:pt x="255" y="102"/>
                  </a:lnTo>
                  <a:lnTo>
                    <a:pt x="289" y="99"/>
                  </a:lnTo>
                  <a:lnTo>
                    <a:pt x="306" y="97"/>
                  </a:lnTo>
                  <a:lnTo>
                    <a:pt x="322" y="95"/>
                  </a:lnTo>
                  <a:lnTo>
                    <a:pt x="340" y="92"/>
                  </a:lnTo>
                  <a:lnTo>
                    <a:pt x="356" y="87"/>
                  </a:lnTo>
                  <a:lnTo>
                    <a:pt x="358" y="87"/>
                  </a:lnTo>
                  <a:lnTo>
                    <a:pt x="360" y="86"/>
                  </a:lnTo>
                  <a:lnTo>
                    <a:pt x="364" y="85"/>
                  </a:lnTo>
                  <a:lnTo>
                    <a:pt x="368" y="84"/>
                  </a:lnTo>
                  <a:lnTo>
                    <a:pt x="372" y="83"/>
                  </a:lnTo>
                  <a:lnTo>
                    <a:pt x="376" y="81"/>
                  </a:lnTo>
                  <a:lnTo>
                    <a:pt x="378" y="81"/>
                  </a:lnTo>
                  <a:lnTo>
                    <a:pt x="379" y="80"/>
                  </a:lnTo>
                  <a:lnTo>
                    <a:pt x="385" y="79"/>
                  </a:lnTo>
                  <a:lnTo>
                    <a:pt x="390" y="77"/>
                  </a:lnTo>
                  <a:lnTo>
                    <a:pt x="390" y="76"/>
                  </a:lnTo>
                  <a:lnTo>
                    <a:pt x="391" y="76"/>
                  </a:lnTo>
                  <a:lnTo>
                    <a:pt x="401" y="70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09" y="65"/>
                  </a:lnTo>
                  <a:lnTo>
                    <a:pt x="413" y="62"/>
                  </a:lnTo>
                  <a:lnTo>
                    <a:pt x="416" y="59"/>
                  </a:lnTo>
                  <a:lnTo>
                    <a:pt x="417" y="57"/>
                  </a:lnTo>
                  <a:lnTo>
                    <a:pt x="417" y="56"/>
                  </a:lnTo>
                  <a:lnTo>
                    <a:pt x="419" y="54"/>
                  </a:lnTo>
                  <a:lnTo>
                    <a:pt x="420" y="52"/>
                  </a:lnTo>
                  <a:lnTo>
                    <a:pt x="421" y="48"/>
                  </a:lnTo>
                  <a:lnTo>
                    <a:pt x="421" y="44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7"/>
                  </a:lnTo>
                  <a:lnTo>
                    <a:pt x="386" y="10"/>
                  </a:lnTo>
                  <a:lnTo>
                    <a:pt x="373" y="13"/>
                  </a:lnTo>
                  <a:lnTo>
                    <a:pt x="344" y="19"/>
                  </a:lnTo>
                  <a:lnTo>
                    <a:pt x="314" y="23"/>
                  </a:lnTo>
                  <a:lnTo>
                    <a:pt x="284" y="25"/>
                  </a:lnTo>
                  <a:lnTo>
                    <a:pt x="256" y="27"/>
                  </a:lnTo>
                  <a:lnTo>
                    <a:pt x="231" y="28"/>
                  </a:lnTo>
                  <a:lnTo>
                    <a:pt x="211" y="28"/>
                  </a:lnTo>
                  <a:lnTo>
                    <a:pt x="191" y="28"/>
                  </a:lnTo>
                  <a:lnTo>
                    <a:pt x="166" y="27"/>
                  </a:lnTo>
                  <a:lnTo>
                    <a:pt x="138" y="25"/>
                  </a:lnTo>
                  <a:lnTo>
                    <a:pt x="108" y="23"/>
                  </a:lnTo>
                  <a:lnTo>
                    <a:pt x="78" y="19"/>
                  </a:lnTo>
                  <a:lnTo>
                    <a:pt x="49" y="13"/>
                  </a:lnTo>
                  <a:lnTo>
                    <a:pt x="35" y="10"/>
                  </a:lnTo>
                  <a:lnTo>
                    <a:pt x="22" y="7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7" name="Freeform 500">
              <a:extLst>
                <a:ext uri="{FF2B5EF4-FFF2-40B4-BE49-F238E27FC236}">
                  <a16:creationId xmlns:a16="http://schemas.microsoft.com/office/drawing/2014/main" id="{5839F0C0-A423-4156-855A-E09BBC0F1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474788"/>
              <a:ext cx="133350" cy="28575"/>
            </a:xfrm>
            <a:custGeom>
              <a:avLst/>
              <a:gdLst>
                <a:gd name="T0" fmla="*/ 420 w 420"/>
                <a:gd name="T1" fmla="*/ 58 h 90"/>
                <a:gd name="T2" fmla="*/ 419 w 420"/>
                <a:gd name="T3" fmla="*/ 55 h 90"/>
                <a:gd name="T4" fmla="*/ 418 w 420"/>
                <a:gd name="T5" fmla="*/ 50 h 90"/>
                <a:gd name="T6" fmla="*/ 416 w 420"/>
                <a:gd name="T7" fmla="*/ 47 h 90"/>
                <a:gd name="T8" fmla="*/ 413 w 420"/>
                <a:gd name="T9" fmla="*/ 44 h 90"/>
                <a:gd name="T10" fmla="*/ 406 w 420"/>
                <a:gd name="T11" fmla="*/ 37 h 90"/>
                <a:gd name="T12" fmla="*/ 397 w 420"/>
                <a:gd name="T13" fmla="*/ 32 h 90"/>
                <a:gd name="T14" fmla="*/ 386 w 420"/>
                <a:gd name="T15" fmla="*/ 27 h 90"/>
                <a:gd name="T16" fmla="*/ 374 w 420"/>
                <a:gd name="T17" fmla="*/ 22 h 90"/>
                <a:gd name="T18" fmla="*/ 360 w 420"/>
                <a:gd name="T19" fmla="*/ 18 h 90"/>
                <a:gd name="T20" fmla="*/ 345 w 420"/>
                <a:gd name="T21" fmla="*/ 14 h 90"/>
                <a:gd name="T22" fmla="*/ 313 w 420"/>
                <a:gd name="T23" fmla="*/ 9 h 90"/>
                <a:gd name="T24" fmla="*/ 277 w 420"/>
                <a:gd name="T25" fmla="*/ 3 h 90"/>
                <a:gd name="T26" fmla="*/ 243 w 420"/>
                <a:gd name="T27" fmla="*/ 1 h 90"/>
                <a:gd name="T28" fmla="*/ 210 w 420"/>
                <a:gd name="T29" fmla="*/ 0 h 90"/>
                <a:gd name="T30" fmla="*/ 172 w 420"/>
                <a:gd name="T31" fmla="*/ 1 h 90"/>
                <a:gd name="T32" fmla="*/ 133 w 420"/>
                <a:gd name="T33" fmla="*/ 4 h 90"/>
                <a:gd name="T34" fmla="*/ 113 w 420"/>
                <a:gd name="T35" fmla="*/ 7 h 90"/>
                <a:gd name="T36" fmla="*/ 94 w 420"/>
                <a:gd name="T37" fmla="*/ 11 h 90"/>
                <a:gd name="T38" fmla="*/ 76 w 420"/>
                <a:gd name="T39" fmla="*/ 14 h 90"/>
                <a:gd name="T40" fmla="*/ 59 w 420"/>
                <a:gd name="T41" fmla="*/ 18 h 90"/>
                <a:gd name="T42" fmla="*/ 59 w 420"/>
                <a:gd name="T43" fmla="*/ 18 h 90"/>
                <a:gd name="T44" fmla="*/ 55 w 420"/>
                <a:gd name="T45" fmla="*/ 19 h 90"/>
                <a:gd name="T46" fmla="*/ 52 w 420"/>
                <a:gd name="T47" fmla="*/ 20 h 90"/>
                <a:gd name="T48" fmla="*/ 48 w 420"/>
                <a:gd name="T49" fmla="*/ 21 h 90"/>
                <a:gd name="T50" fmla="*/ 44 w 420"/>
                <a:gd name="T51" fmla="*/ 22 h 90"/>
                <a:gd name="T52" fmla="*/ 43 w 420"/>
                <a:gd name="T53" fmla="*/ 24 h 90"/>
                <a:gd name="T54" fmla="*/ 40 w 420"/>
                <a:gd name="T55" fmla="*/ 24 h 90"/>
                <a:gd name="T56" fmla="*/ 35 w 420"/>
                <a:gd name="T57" fmla="*/ 26 h 90"/>
                <a:gd name="T58" fmla="*/ 31 w 420"/>
                <a:gd name="T59" fmla="*/ 28 h 90"/>
                <a:gd name="T60" fmla="*/ 30 w 420"/>
                <a:gd name="T61" fmla="*/ 28 h 90"/>
                <a:gd name="T62" fmla="*/ 30 w 420"/>
                <a:gd name="T63" fmla="*/ 28 h 90"/>
                <a:gd name="T64" fmla="*/ 19 w 420"/>
                <a:gd name="T65" fmla="*/ 33 h 90"/>
                <a:gd name="T66" fmla="*/ 12 w 420"/>
                <a:gd name="T67" fmla="*/ 40 h 90"/>
                <a:gd name="T68" fmla="*/ 10 w 420"/>
                <a:gd name="T69" fmla="*/ 40 h 90"/>
                <a:gd name="T70" fmla="*/ 10 w 420"/>
                <a:gd name="T71" fmla="*/ 40 h 90"/>
                <a:gd name="T72" fmla="*/ 7 w 420"/>
                <a:gd name="T73" fmla="*/ 43 h 90"/>
                <a:gd name="T74" fmla="*/ 5 w 420"/>
                <a:gd name="T75" fmla="*/ 46 h 90"/>
                <a:gd name="T76" fmla="*/ 4 w 420"/>
                <a:gd name="T77" fmla="*/ 47 h 90"/>
                <a:gd name="T78" fmla="*/ 4 w 420"/>
                <a:gd name="T79" fmla="*/ 48 h 90"/>
                <a:gd name="T80" fmla="*/ 2 w 420"/>
                <a:gd name="T81" fmla="*/ 50 h 90"/>
                <a:gd name="T82" fmla="*/ 1 w 420"/>
                <a:gd name="T83" fmla="*/ 52 h 90"/>
                <a:gd name="T84" fmla="*/ 0 w 420"/>
                <a:gd name="T85" fmla="*/ 56 h 90"/>
                <a:gd name="T86" fmla="*/ 0 w 420"/>
                <a:gd name="T87" fmla="*/ 58 h 90"/>
                <a:gd name="T88" fmla="*/ 8 w 420"/>
                <a:gd name="T89" fmla="*/ 63 h 90"/>
                <a:gd name="T90" fmla="*/ 22 w 420"/>
                <a:gd name="T91" fmla="*/ 68 h 90"/>
                <a:gd name="T92" fmla="*/ 43 w 420"/>
                <a:gd name="T93" fmla="*/ 74 h 90"/>
                <a:gd name="T94" fmla="*/ 67 w 420"/>
                <a:gd name="T95" fmla="*/ 78 h 90"/>
                <a:gd name="T96" fmla="*/ 96 w 420"/>
                <a:gd name="T97" fmla="*/ 84 h 90"/>
                <a:gd name="T98" fmla="*/ 131 w 420"/>
                <a:gd name="T99" fmla="*/ 87 h 90"/>
                <a:gd name="T100" fmla="*/ 168 w 420"/>
                <a:gd name="T101" fmla="*/ 90 h 90"/>
                <a:gd name="T102" fmla="*/ 210 w 420"/>
                <a:gd name="T103" fmla="*/ 90 h 90"/>
                <a:gd name="T104" fmla="*/ 251 w 420"/>
                <a:gd name="T105" fmla="*/ 90 h 90"/>
                <a:gd name="T106" fmla="*/ 289 w 420"/>
                <a:gd name="T107" fmla="*/ 87 h 90"/>
                <a:gd name="T108" fmla="*/ 323 w 420"/>
                <a:gd name="T109" fmla="*/ 84 h 90"/>
                <a:gd name="T110" fmla="*/ 353 w 420"/>
                <a:gd name="T111" fmla="*/ 78 h 90"/>
                <a:gd name="T112" fmla="*/ 377 w 420"/>
                <a:gd name="T113" fmla="*/ 74 h 90"/>
                <a:gd name="T114" fmla="*/ 398 w 420"/>
                <a:gd name="T115" fmla="*/ 68 h 90"/>
                <a:gd name="T116" fmla="*/ 412 w 420"/>
                <a:gd name="T117" fmla="*/ 62 h 90"/>
                <a:gd name="T118" fmla="*/ 420 w 420"/>
                <a:gd name="T119" fmla="*/ 5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0" h="90">
                  <a:moveTo>
                    <a:pt x="420" y="58"/>
                  </a:moveTo>
                  <a:lnTo>
                    <a:pt x="419" y="55"/>
                  </a:lnTo>
                  <a:lnTo>
                    <a:pt x="418" y="50"/>
                  </a:lnTo>
                  <a:lnTo>
                    <a:pt x="416" y="47"/>
                  </a:lnTo>
                  <a:lnTo>
                    <a:pt x="413" y="44"/>
                  </a:lnTo>
                  <a:lnTo>
                    <a:pt x="406" y="37"/>
                  </a:lnTo>
                  <a:lnTo>
                    <a:pt x="397" y="32"/>
                  </a:lnTo>
                  <a:lnTo>
                    <a:pt x="386" y="27"/>
                  </a:lnTo>
                  <a:lnTo>
                    <a:pt x="374" y="22"/>
                  </a:lnTo>
                  <a:lnTo>
                    <a:pt x="360" y="18"/>
                  </a:lnTo>
                  <a:lnTo>
                    <a:pt x="345" y="14"/>
                  </a:lnTo>
                  <a:lnTo>
                    <a:pt x="313" y="9"/>
                  </a:lnTo>
                  <a:lnTo>
                    <a:pt x="277" y="3"/>
                  </a:lnTo>
                  <a:lnTo>
                    <a:pt x="243" y="1"/>
                  </a:lnTo>
                  <a:lnTo>
                    <a:pt x="210" y="0"/>
                  </a:lnTo>
                  <a:lnTo>
                    <a:pt x="172" y="1"/>
                  </a:lnTo>
                  <a:lnTo>
                    <a:pt x="133" y="4"/>
                  </a:lnTo>
                  <a:lnTo>
                    <a:pt x="113" y="7"/>
                  </a:lnTo>
                  <a:lnTo>
                    <a:pt x="94" y="11"/>
                  </a:lnTo>
                  <a:lnTo>
                    <a:pt x="76" y="14"/>
                  </a:lnTo>
                  <a:lnTo>
                    <a:pt x="59" y="18"/>
                  </a:lnTo>
                  <a:lnTo>
                    <a:pt x="59" y="18"/>
                  </a:lnTo>
                  <a:lnTo>
                    <a:pt x="55" y="19"/>
                  </a:lnTo>
                  <a:lnTo>
                    <a:pt x="52" y="20"/>
                  </a:lnTo>
                  <a:lnTo>
                    <a:pt x="48" y="21"/>
                  </a:lnTo>
                  <a:lnTo>
                    <a:pt x="44" y="22"/>
                  </a:lnTo>
                  <a:lnTo>
                    <a:pt x="43" y="24"/>
                  </a:lnTo>
                  <a:lnTo>
                    <a:pt x="40" y="24"/>
                  </a:lnTo>
                  <a:lnTo>
                    <a:pt x="35" y="26"/>
                  </a:lnTo>
                  <a:lnTo>
                    <a:pt x="31" y="28"/>
                  </a:lnTo>
                  <a:lnTo>
                    <a:pt x="30" y="28"/>
                  </a:lnTo>
                  <a:lnTo>
                    <a:pt x="30" y="28"/>
                  </a:lnTo>
                  <a:lnTo>
                    <a:pt x="19" y="33"/>
                  </a:lnTo>
                  <a:lnTo>
                    <a:pt x="12" y="40"/>
                  </a:lnTo>
                  <a:lnTo>
                    <a:pt x="10" y="40"/>
                  </a:lnTo>
                  <a:lnTo>
                    <a:pt x="10" y="40"/>
                  </a:lnTo>
                  <a:lnTo>
                    <a:pt x="7" y="43"/>
                  </a:lnTo>
                  <a:lnTo>
                    <a:pt x="5" y="46"/>
                  </a:lnTo>
                  <a:lnTo>
                    <a:pt x="4" y="47"/>
                  </a:lnTo>
                  <a:lnTo>
                    <a:pt x="4" y="48"/>
                  </a:lnTo>
                  <a:lnTo>
                    <a:pt x="2" y="50"/>
                  </a:lnTo>
                  <a:lnTo>
                    <a:pt x="1" y="52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8" y="63"/>
                  </a:lnTo>
                  <a:lnTo>
                    <a:pt x="22" y="68"/>
                  </a:lnTo>
                  <a:lnTo>
                    <a:pt x="43" y="74"/>
                  </a:lnTo>
                  <a:lnTo>
                    <a:pt x="67" y="78"/>
                  </a:lnTo>
                  <a:lnTo>
                    <a:pt x="96" y="84"/>
                  </a:lnTo>
                  <a:lnTo>
                    <a:pt x="131" y="87"/>
                  </a:lnTo>
                  <a:lnTo>
                    <a:pt x="168" y="90"/>
                  </a:lnTo>
                  <a:lnTo>
                    <a:pt x="210" y="90"/>
                  </a:lnTo>
                  <a:lnTo>
                    <a:pt x="251" y="90"/>
                  </a:lnTo>
                  <a:lnTo>
                    <a:pt x="289" y="87"/>
                  </a:lnTo>
                  <a:lnTo>
                    <a:pt x="323" y="84"/>
                  </a:lnTo>
                  <a:lnTo>
                    <a:pt x="353" y="78"/>
                  </a:lnTo>
                  <a:lnTo>
                    <a:pt x="377" y="74"/>
                  </a:lnTo>
                  <a:lnTo>
                    <a:pt x="398" y="68"/>
                  </a:lnTo>
                  <a:lnTo>
                    <a:pt x="412" y="62"/>
                  </a:lnTo>
                  <a:lnTo>
                    <a:pt x="420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8" name="Freeform 501">
              <a:extLst>
                <a:ext uri="{FF2B5EF4-FFF2-40B4-BE49-F238E27FC236}">
                  <a16:creationId xmlns:a16="http://schemas.microsoft.com/office/drawing/2014/main" id="{DBE218E2-EA47-43F9-AF50-BC58701E5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03363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7 h 75"/>
                <a:gd name="T10" fmla="*/ 67 w 421"/>
                <a:gd name="T11" fmla="*/ 62 h 75"/>
                <a:gd name="T12" fmla="*/ 97 w 421"/>
                <a:gd name="T13" fmla="*/ 68 h 75"/>
                <a:gd name="T14" fmla="*/ 130 w 421"/>
                <a:gd name="T15" fmla="*/ 71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1 h 75"/>
                <a:gd name="T24" fmla="*/ 325 w 421"/>
                <a:gd name="T25" fmla="*/ 68 h 75"/>
                <a:gd name="T26" fmla="*/ 355 w 421"/>
                <a:gd name="T27" fmla="*/ 62 h 75"/>
                <a:gd name="T28" fmla="*/ 379 w 421"/>
                <a:gd name="T29" fmla="*/ 57 h 75"/>
                <a:gd name="T30" fmla="*/ 399 w 421"/>
                <a:gd name="T31" fmla="*/ 52 h 75"/>
                <a:gd name="T32" fmla="*/ 414 w 421"/>
                <a:gd name="T33" fmla="*/ 46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8 h 75"/>
                <a:gd name="T42" fmla="*/ 386 w 421"/>
                <a:gd name="T43" fmla="*/ 12 h 75"/>
                <a:gd name="T44" fmla="*/ 373 w 421"/>
                <a:gd name="T45" fmla="*/ 14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8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8 h 75"/>
                <a:gd name="T74" fmla="*/ 10 w 421"/>
                <a:gd name="T75" fmla="*/ 4 h 75"/>
                <a:gd name="T76" fmla="*/ 0 w 421"/>
                <a:gd name="T77" fmla="*/ 0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7"/>
                  </a:lnTo>
                  <a:lnTo>
                    <a:pt x="67" y="62"/>
                  </a:lnTo>
                  <a:lnTo>
                    <a:pt x="97" y="68"/>
                  </a:lnTo>
                  <a:lnTo>
                    <a:pt x="130" y="71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1"/>
                  </a:lnTo>
                  <a:lnTo>
                    <a:pt x="325" y="68"/>
                  </a:lnTo>
                  <a:lnTo>
                    <a:pt x="355" y="62"/>
                  </a:lnTo>
                  <a:lnTo>
                    <a:pt x="379" y="57"/>
                  </a:lnTo>
                  <a:lnTo>
                    <a:pt x="399" y="52"/>
                  </a:lnTo>
                  <a:lnTo>
                    <a:pt x="414" y="46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8"/>
                  </a:lnTo>
                  <a:lnTo>
                    <a:pt x="386" y="12"/>
                  </a:lnTo>
                  <a:lnTo>
                    <a:pt x="373" y="14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8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8"/>
                  </a:lnTo>
                  <a:lnTo>
                    <a:pt x="10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9" name="Freeform 502">
              <a:extLst>
                <a:ext uri="{FF2B5EF4-FFF2-40B4-BE49-F238E27FC236}">
                  <a16:creationId xmlns:a16="http://schemas.microsoft.com/office/drawing/2014/main" id="{FB53FF3C-7C81-42D7-820B-328F83511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74800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8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8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1 h 75"/>
                <a:gd name="T78" fmla="*/ 0 w 421"/>
                <a:gd name="T7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8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8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0" name="Freeform 503">
              <a:extLst>
                <a:ext uri="{FF2B5EF4-FFF2-40B4-BE49-F238E27FC236}">
                  <a16:creationId xmlns:a16="http://schemas.microsoft.com/office/drawing/2014/main" id="{B2AFC166-3690-491C-BE8E-D33917F47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50988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7 h 75"/>
                <a:gd name="T6" fmla="*/ 22 w 421"/>
                <a:gd name="T7" fmla="*/ 53 h 75"/>
                <a:gd name="T8" fmla="*/ 43 w 421"/>
                <a:gd name="T9" fmla="*/ 58 h 75"/>
                <a:gd name="T10" fmla="*/ 67 w 421"/>
                <a:gd name="T11" fmla="*/ 64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4 h 75"/>
                <a:gd name="T28" fmla="*/ 379 w 421"/>
                <a:gd name="T29" fmla="*/ 58 h 75"/>
                <a:gd name="T30" fmla="*/ 399 w 421"/>
                <a:gd name="T31" fmla="*/ 53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5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21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30 h 75"/>
                <a:gd name="T56" fmla="*/ 211 w 421"/>
                <a:gd name="T57" fmla="*/ 30 h 75"/>
                <a:gd name="T58" fmla="*/ 191 w 421"/>
                <a:gd name="T59" fmla="*/ 30 h 75"/>
                <a:gd name="T60" fmla="*/ 166 w 421"/>
                <a:gd name="T61" fmla="*/ 29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21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5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7"/>
                  </a:lnTo>
                  <a:lnTo>
                    <a:pt x="22" y="53"/>
                  </a:lnTo>
                  <a:lnTo>
                    <a:pt x="43" y="58"/>
                  </a:lnTo>
                  <a:lnTo>
                    <a:pt x="67" y="64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4"/>
                  </a:lnTo>
                  <a:lnTo>
                    <a:pt x="379" y="58"/>
                  </a:lnTo>
                  <a:lnTo>
                    <a:pt x="399" y="53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5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21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30"/>
                  </a:lnTo>
                  <a:lnTo>
                    <a:pt x="211" y="30"/>
                  </a:lnTo>
                  <a:lnTo>
                    <a:pt x="191" y="30"/>
                  </a:lnTo>
                  <a:lnTo>
                    <a:pt x="166" y="29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21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" name="Freeform 504">
              <a:extLst>
                <a:ext uri="{FF2B5EF4-FFF2-40B4-BE49-F238E27FC236}">
                  <a16:creationId xmlns:a16="http://schemas.microsoft.com/office/drawing/2014/main" id="{9740A41F-89FD-44D8-9D1F-332E7D538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6025" y="1527175"/>
              <a:ext cx="133350" cy="23813"/>
            </a:xfrm>
            <a:custGeom>
              <a:avLst/>
              <a:gdLst>
                <a:gd name="T0" fmla="*/ 0 w 421"/>
                <a:gd name="T1" fmla="*/ 0 h 75"/>
                <a:gd name="T2" fmla="*/ 0 w 421"/>
                <a:gd name="T3" fmla="*/ 42 h 75"/>
                <a:gd name="T4" fmla="*/ 8 w 421"/>
                <a:gd name="T5" fmla="*/ 46 h 75"/>
                <a:gd name="T6" fmla="*/ 22 w 421"/>
                <a:gd name="T7" fmla="*/ 52 h 75"/>
                <a:gd name="T8" fmla="*/ 43 w 421"/>
                <a:gd name="T9" fmla="*/ 58 h 75"/>
                <a:gd name="T10" fmla="*/ 67 w 421"/>
                <a:gd name="T11" fmla="*/ 63 h 75"/>
                <a:gd name="T12" fmla="*/ 97 w 421"/>
                <a:gd name="T13" fmla="*/ 68 h 75"/>
                <a:gd name="T14" fmla="*/ 130 w 421"/>
                <a:gd name="T15" fmla="*/ 72 h 75"/>
                <a:gd name="T16" fmla="*/ 169 w 421"/>
                <a:gd name="T17" fmla="*/ 74 h 75"/>
                <a:gd name="T18" fmla="*/ 211 w 421"/>
                <a:gd name="T19" fmla="*/ 75 h 75"/>
                <a:gd name="T20" fmla="*/ 253 w 421"/>
                <a:gd name="T21" fmla="*/ 74 h 75"/>
                <a:gd name="T22" fmla="*/ 290 w 421"/>
                <a:gd name="T23" fmla="*/ 72 h 75"/>
                <a:gd name="T24" fmla="*/ 325 w 421"/>
                <a:gd name="T25" fmla="*/ 68 h 75"/>
                <a:gd name="T26" fmla="*/ 355 w 421"/>
                <a:gd name="T27" fmla="*/ 63 h 75"/>
                <a:gd name="T28" fmla="*/ 379 w 421"/>
                <a:gd name="T29" fmla="*/ 58 h 75"/>
                <a:gd name="T30" fmla="*/ 399 w 421"/>
                <a:gd name="T31" fmla="*/ 52 h 75"/>
                <a:gd name="T32" fmla="*/ 414 w 421"/>
                <a:gd name="T33" fmla="*/ 47 h 75"/>
                <a:gd name="T34" fmla="*/ 421 w 421"/>
                <a:gd name="T35" fmla="*/ 42 h 75"/>
                <a:gd name="T36" fmla="*/ 421 w 421"/>
                <a:gd name="T37" fmla="*/ 0 h 75"/>
                <a:gd name="T38" fmla="*/ 410 w 421"/>
                <a:gd name="T39" fmla="*/ 4 h 75"/>
                <a:gd name="T40" fmla="*/ 399 w 421"/>
                <a:gd name="T41" fmla="*/ 9 h 75"/>
                <a:gd name="T42" fmla="*/ 386 w 421"/>
                <a:gd name="T43" fmla="*/ 12 h 75"/>
                <a:gd name="T44" fmla="*/ 373 w 421"/>
                <a:gd name="T45" fmla="*/ 15 h 75"/>
                <a:gd name="T46" fmla="*/ 344 w 421"/>
                <a:gd name="T47" fmla="*/ 19 h 75"/>
                <a:gd name="T48" fmla="*/ 314 w 421"/>
                <a:gd name="T49" fmla="*/ 24 h 75"/>
                <a:gd name="T50" fmla="*/ 284 w 421"/>
                <a:gd name="T51" fmla="*/ 27 h 75"/>
                <a:gd name="T52" fmla="*/ 256 w 421"/>
                <a:gd name="T53" fmla="*/ 29 h 75"/>
                <a:gd name="T54" fmla="*/ 231 w 421"/>
                <a:gd name="T55" fmla="*/ 29 h 75"/>
                <a:gd name="T56" fmla="*/ 211 w 421"/>
                <a:gd name="T57" fmla="*/ 30 h 75"/>
                <a:gd name="T58" fmla="*/ 191 w 421"/>
                <a:gd name="T59" fmla="*/ 29 h 75"/>
                <a:gd name="T60" fmla="*/ 166 w 421"/>
                <a:gd name="T61" fmla="*/ 28 h 75"/>
                <a:gd name="T62" fmla="*/ 138 w 421"/>
                <a:gd name="T63" fmla="*/ 27 h 75"/>
                <a:gd name="T64" fmla="*/ 108 w 421"/>
                <a:gd name="T65" fmla="*/ 24 h 75"/>
                <a:gd name="T66" fmla="*/ 78 w 421"/>
                <a:gd name="T67" fmla="*/ 19 h 75"/>
                <a:gd name="T68" fmla="*/ 49 w 421"/>
                <a:gd name="T69" fmla="*/ 15 h 75"/>
                <a:gd name="T70" fmla="*/ 35 w 421"/>
                <a:gd name="T71" fmla="*/ 12 h 75"/>
                <a:gd name="T72" fmla="*/ 22 w 421"/>
                <a:gd name="T73" fmla="*/ 9 h 75"/>
                <a:gd name="T74" fmla="*/ 10 w 421"/>
                <a:gd name="T75" fmla="*/ 4 h 75"/>
                <a:gd name="T76" fmla="*/ 0 w 421"/>
                <a:gd name="T7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75">
                  <a:moveTo>
                    <a:pt x="0" y="0"/>
                  </a:moveTo>
                  <a:lnTo>
                    <a:pt x="0" y="42"/>
                  </a:lnTo>
                  <a:lnTo>
                    <a:pt x="8" y="46"/>
                  </a:lnTo>
                  <a:lnTo>
                    <a:pt x="22" y="52"/>
                  </a:lnTo>
                  <a:lnTo>
                    <a:pt x="43" y="58"/>
                  </a:lnTo>
                  <a:lnTo>
                    <a:pt x="67" y="63"/>
                  </a:lnTo>
                  <a:lnTo>
                    <a:pt x="97" y="68"/>
                  </a:lnTo>
                  <a:lnTo>
                    <a:pt x="130" y="72"/>
                  </a:lnTo>
                  <a:lnTo>
                    <a:pt x="169" y="74"/>
                  </a:lnTo>
                  <a:lnTo>
                    <a:pt x="211" y="75"/>
                  </a:lnTo>
                  <a:lnTo>
                    <a:pt x="253" y="74"/>
                  </a:lnTo>
                  <a:lnTo>
                    <a:pt x="290" y="72"/>
                  </a:lnTo>
                  <a:lnTo>
                    <a:pt x="325" y="68"/>
                  </a:lnTo>
                  <a:lnTo>
                    <a:pt x="355" y="63"/>
                  </a:lnTo>
                  <a:lnTo>
                    <a:pt x="379" y="58"/>
                  </a:lnTo>
                  <a:lnTo>
                    <a:pt x="399" y="52"/>
                  </a:lnTo>
                  <a:lnTo>
                    <a:pt x="414" y="47"/>
                  </a:lnTo>
                  <a:lnTo>
                    <a:pt x="421" y="42"/>
                  </a:lnTo>
                  <a:lnTo>
                    <a:pt x="421" y="0"/>
                  </a:lnTo>
                  <a:lnTo>
                    <a:pt x="410" y="4"/>
                  </a:lnTo>
                  <a:lnTo>
                    <a:pt x="399" y="9"/>
                  </a:lnTo>
                  <a:lnTo>
                    <a:pt x="386" y="12"/>
                  </a:lnTo>
                  <a:lnTo>
                    <a:pt x="373" y="15"/>
                  </a:lnTo>
                  <a:lnTo>
                    <a:pt x="344" y="19"/>
                  </a:lnTo>
                  <a:lnTo>
                    <a:pt x="314" y="24"/>
                  </a:lnTo>
                  <a:lnTo>
                    <a:pt x="284" y="27"/>
                  </a:lnTo>
                  <a:lnTo>
                    <a:pt x="256" y="29"/>
                  </a:lnTo>
                  <a:lnTo>
                    <a:pt x="231" y="29"/>
                  </a:lnTo>
                  <a:lnTo>
                    <a:pt x="211" y="30"/>
                  </a:lnTo>
                  <a:lnTo>
                    <a:pt x="191" y="29"/>
                  </a:lnTo>
                  <a:lnTo>
                    <a:pt x="166" y="28"/>
                  </a:lnTo>
                  <a:lnTo>
                    <a:pt x="138" y="27"/>
                  </a:lnTo>
                  <a:lnTo>
                    <a:pt x="108" y="24"/>
                  </a:lnTo>
                  <a:lnTo>
                    <a:pt x="78" y="19"/>
                  </a:lnTo>
                  <a:lnTo>
                    <a:pt x="49" y="15"/>
                  </a:lnTo>
                  <a:lnTo>
                    <a:pt x="35" y="12"/>
                  </a:lnTo>
                  <a:lnTo>
                    <a:pt x="22" y="9"/>
                  </a:lnTo>
                  <a:lnTo>
                    <a:pt x="1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2" name="Group 51" descr="Icon of chart. ">
            <a:extLst>
              <a:ext uri="{FF2B5EF4-FFF2-40B4-BE49-F238E27FC236}">
                <a16:creationId xmlns:a16="http://schemas.microsoft.com/office/drawing/2014/main" id="{B95DF07A-CE7E-4D89-9AA0-25F4FFF3B9C7}"/>
              </a:ext>
            </a:extLst>
          </p:cNvPr>
          <p:cNvGrpSpPr/>
          <p:nvPr/>
        </p:nvGrpSpPr>
        <p:grpSpPr>
          <a:xfrm>
            <a:off x="7716150" y="3529237"/>
            <a:ext cx="489958" cy="492680"/>
            <a:chOff x="2025650" y="4786313"/>
            <a:chExt cx="285750" cy="287338"/>
          </a:xfrm>
          <a:solidFill>
            <a:schemeClr val="bg1"/>
          </a:solidFill>
        </p:grpSpPr>
        <p:sp>
          <p:nvSpPr>
            <p:cNvPr id="53" name="Freeform 565">
              <a:extLst>
                <a:ext uri="{FF2B5EF4-FFF2-40B4-BE49-F238E27FC236}">
                  <a16:creationId xmlns:a16="http://schemas.microsoft.com/office/drawing/2014/main" id="{548FC78B-EF83-4185-A63D-1A5A85640B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25650" y="4786313"/>
              <a:ext cx="285750" cy="287338"/>
            </a:xfrm>
            <a:custGeom>
              <a:avLst/>
              <a:gdLst>
                <a:gd name="T0" fmla="*/ 812 w 903"/>
                <a:gd name="T1" fmla="*/ 500 h 903"/>
                <a:gd name="T2" fmla="*/ 810 w 903"/>
                <a:gd name="T3" fmla="*/ 505 h 903"/>
                <a:gd name="T4" fmla="*/ 806 w 903"/>
                <a:gd name="T5" fmla="*/ 509 h 903"/>
                <a:gd name="T6" fmla="*/ 800 w 903"/>
                <a:gd name="T7" fmla="*/ 511 h 903"/>
                <a:gd name="T8" fmla="*/ 105 w 903"/>
                <a:gd name="T9" fmla="*/ 511 h 903"/>
                <a:gd name="T10" fmla="*/ 99 w 903"/>
                <a:gd name="T11" fmla="*/ 510 h 903"/>
                <a:gd name="T12" fmla="*/ 95 w 903"/>
                <a:gd name="T13" fmla="*/ 507 h 903"/>
                <a:gd name="T14" fmla="*/ 92 w 903"/>
                <a:gd name="T15" fmla="*/ 502 h 903"/>
                <a:gd name="T16" fmla="*/ 90 w 903"/>
                <a:gd name="T17" fmla="*/ 496 h 903"/>
                <a:gd name="T18" fmla="*/ 90 w 903"/>
                <a:gd name="T19" fmla="*/ 105 h 903"/>
                <a:gd name="T20" fmla="*/ 92 w 903"/>
                <a:gd name="T21" fmla="*/ 100 h 903"/>
                <a:gd name="T22" fmla="*/ 95 w 903"/>
                <a:gd name="T23" fmla="*/ 94 h 903"/>
                <a:gd name="T24" fmla="*/ 99 w 903"/>
                <a:gd name="T25" fmla="*/ 91 h 903"/>
                <a:gd name="T26" fmla="*/ 105 w 903"/>
                <a:gd name="T27" fmla="*/ 90 h 903"/>
                <a:gd name="T28" fmla="*/ 800 w 903"/>
                <a:gd name="T29" fmla="*/ 90 h 903"/>
                <a:gd name="T30" fmla="*/ 806 w 903"/>
                <a:gd name="T31" fmla="*/ 92 h 903"/>
                <a:gd name="T32" fmla="*/ 810 w 903"/>
                <a:gd name="T33" fmla="*/ 96 h 903"/>
                <a:gd name="T34" fmla="*/ 812 w 903"/>
                <a:gd name="T35" fmla="*/ 102 h 903"/>
                <a:gd name="T36" fmla="*/ 813 w 903"/>
                <a:gd name="T37" fmla="*/ 496 h 903"/>
                <a:gd name="T38" fmla="*/ 15 w 903"/>
                <a:gd name="T39" fmla="*/ 0 h 903"/>
                <a:gd name="T40" fmla="*/ 9 w 903"/>
                <a:gd name="T41" fmla="*/ 1 h 903"/>
                <a:gd name="T42" fmla="*/ 5 w 903"/>
                <a:gd name="T43" fmla="*/ 4 h 903"/>
                <a:gd name="T44" fmla="*/ 1 w 903"/>
                <a:gd name="T45" fmla="*/ 8 h 903"/>
                <a:gd name="T46" fmla="*/ 0 w 903"/>
                <a:gd name="T47" fmla="*/ 15 h 903"/>
                <a:gd name="T48" fmla="*/ 0 w 903"/>
                <a:gd name="T49" fmla="*/ 590 h 903"/>
                <a:gd name="T50" fmla="*/ 2 w 903"/>
                <a:gd name="T51" fmla="*/ 595 h 903"/>
                <a:gd name="T52" fmla="*/ 7 w 903"/>
                <a:gd name="T53" fmla="*/ 599 h 903"/>
                <a:gd name="T54" fmla="*/ 12 w 903"/>
                <a:gd name="T55" fmla="*/ 602 h 903"/>
                <a:gd name="T56" fmla="*/ 437 w 903"/>
                <a:gd name="T57" fmla="*/ 602 h 903"/>
                <a:gd name="T58" fmla="*/ 260 w 903"/>
                <a:gd name="T59" fmla="*/ 877 h 903"/>
                <a:gd name="T60" fmla="*/ 257 w 903"/>
                <a:gd name="T61" fmla="*/ 883 h 903"/>
                <a:gd name="T62" fmla="*/ 256 w 903"/>
                <a:gd name="T63" fmla="*/ 888 h 903"/>
                <a:gd name="T64" fmla="*/ 257 w 903"/>
                <a:gd name="T65" fmla="*/ 893 h 903"/>
                <a:gd name="T66" fmla="*/ 260 w 903"/>
                <a:gd name="T67" fmla="*/ 899 h 903"/>
                <a:gd name="T68" fmla="*/ 265 w 903"/>
                <a:gd name="T69" fmla="*/ 902 h 903"/>
                <a:gd name="T70" fmla="*/ 271 w 903"/>
                <a:gd name="T71" fmla="*/ 903 h 903"/>
                <a:gd name="T72" fmla="*/ 277 w 903"/>
                <a:gd name="T73" fmla="*/ 902 h 903"/>
                <a:gd name="T74" fmla="*/ 281 w 903"/>
                <a:gd name="T75" fmla="*/ 899 h 903"/>
                <a:gd name="T76" fmla="*/ 621 w 903"/>
                <a:gd name="T77" fmla="*/ 899 h 903"/>
                <a:gd name="T78" fmla="*/ 627 w 903"/>
                <a:gd name="T79" fmla="*/ 902 h 903"/>
                <a:gd name="T80" fmla="*/ 632 w 903"/>
                <a:gd name="T81" fmla="*/ 903 h 903"/>
                <a:gd name="T82" fmla="*/ 637 w 903"/>
                <a:gd name="T83" fmla="*/ 902 h 903"/>
                <a:gd name="T84" fmla="*/ 643 w 903"/>
                <a:gd name="T85" fmla="*/ 899 h 903"/>
                <a:gd name="T86" fmla="*/ 646 w 903"/>
                <a:gd name="T87" fmla="*/ 893 h 903"/>
                <a:gd name="T88" fmla="*/ 647 w 903"/>
                <a:gd name="T89" fmla="*/ 888 h 903"/>
                <a:gd name="T90" fmla="*/ 646 w 903"/>
                <a:gd name="T91" fmla="*/ 883 h 903"/>
                <a:gd name="T92" fmla="*/ 643 w 903"/>
                <a:gd name="T93" fmla="*/ 877 h 903"/>
                <a:gd name="T94" fmla="*/ 467 w 903"/>
                <a:gd name="T95" fmla="*/ 602 h 903"/>
                <a:gd name="T96" fmla="*/ 892 w 903"/>
                <a:gd name="T97" fmla="*/ 602 h 903"/>
                <a:gd name="T98" fmla="*/ 897 w 903"/>
                <a:gd name="T99" fmla="*/ 599 h 903"/>
                <a:gd name="T100" fmla="*/ 900 w 903"/>
                <a:gd name="T101" fmla="*/ 595 h 903"/>
                <a:gd name="T102" fmla="*/ 902 w 903"/>
                <a:gd name="T103" fmla="*/ 590 h 903"/>
                <a:gd name="T104" fmla="*/ 903 w 903"/>
                <a:gd name="T105" fmla="*/ 15 h 903"/>
                <a:gd name="T106" fmla="*/ 902 w 903"/>
                <a:gd name="T107" fmla="*/ 8 h 903"/>
                <a:gd name="T108" fmla="*/ 899 w 903"/>
                <a:gd name="T109" fmla="*/ 4 h 903"/>
                <a:gd name="T110" fmla="*/ 894 w 903"/>
                <a:gd name="T111" fmla="*/ 1 h 903"/>
                <a:gd name="T112" fmla="*/ 888 w 903"/>
                <a:gd name="T113" fmla="*/ 0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3" h="903">
                  <a:moveTo>
                    <a:pt x="813" y="496"/>
                  </a:moveTo>
                  <a:lnTo>
                    <a:pt x="812" y="500"/>
                  </a:lnTo>
                  <a:lnTo>
                    <a:pt x="811" y="502"/>
                  </a:lnTo>
                  <a:lnTo>
                    <a:pt x="810" y="505"/>
                  </a:lnTo>
                  <a:lnTo>
                    <a:pt x="808" y="507"/>
                  </a:lnTo>
                  <a:lnTo>
                    <a:pt x="806" y="509"/>
                  </a:lnTo>
                  <a:lnTo>
                    <a:pt x="804" y="510"/>
                  </a:lnTo>
                  <a:lnTo>
                    <a:pt x="800" y="511"/>
                  </a:lnTo>
                  <a:lnTo>
                    <a:pt x="797" y="511"/>
                  </a:lnTo>
                  <a:lnTo>
                    <a:pt x="105" y="511"/>
                  </a:lnTo>
                  <a:lnTo>
                    <a:pt x="102" y="511"/>
                  </a:lnTo>
                  <a:lnTo>
                    <a:pt x="99" y="510"/>
                  </a:lnTo>
                  <a:lnTo>
                    <a:pt x="97" y="509"/>
                  </a:lnTo>
                  <a:lnTo>
                    <a:pt x="95" y="507"/>
                  </a:lnTo>
                  <a:lnTo>
                    <a:pt x="93" y="505"/>
                  </a:lnTo>
                  <a:lnTo>
                    <a:pt x="92" y="502"/>
                  </a:lnTo>
                  <a:lnTo>
                    <a:pt x="90" y="500"/>
                  </a:lnTo>
                  <a:lnTo>
                    <a:pt x="90" y="496"/>
                  </a:lnTo>
                  <a:lnTo>
                    <a:pt x="90" y="316"/>
                  </a:lnTo>
                  <a:lnTo>
                    <a:pt x="90" y="105"/>
                  </a:lnTo>
                  <a:lnTo>
                    <a:pt x="90" y="102"/>
                  </a:lnTo>
                  <a:lnTo>
                    <a:pt x="92" y="100"/>
                  </a:lnTo>
                  <a:lnTo>
                    <a:pt x="93" y="96"/>
                  </a:lnTo>
                  <a:lnTo>
                    <a:pt x="95" y="94"/>
                  </a:lnTo>
                  <a:lnTo>
                    <a:pt x="97" y="92"/>
                  </a:lnTo>
                  <a:lnTo>
                    <a:pt x="99" y="91"/>
                  </a:lnTo>
                  <a:lnTo>
                    <a:pt x="102" y="90"/>
                  </a:lnTo>
                  <a:lnTo>
                    <a:pt x="105" y="90"/>
                  </a:lnTo>
                  <a:lnTo>
                    <a:pt x="798" y="90"/>
                  </a:lnTo>
                  <a:lnTo>
                    <a:pt x="800" y="90"/>
                  </a:lnTo>
                  <a:lnTo>
                    <a:pt x="804" y="91"/>
                  </a:lnTo>
                  <a:lnTo>
                    <a:pt x="806" y="92"/>
                  </a:lnTo>
                  <a:lnTo>
                    <a:pt x="808" y="94"/>
                  </a:lnTo>
                  <a:lnTo>
                    <a:pt x="810" y="96"/>
                  </a:lnTo>
                  <a:lnTo>
                    <a:pt x="811" y="100"/>
                  </a:lnTo>
                  <a:lnTo>
                    <a:pt x="812" y="102"/>
                  </a:lnTo>
                  <a:lnTo>
                    <a:pt x="813" y="105"/>
                  </a:lnTo>
                  <a:lnTo>
                    <a:pt x="813" y="496"/>
                  </a:lnTo>
                  <a:close/>
                  <a:moveTo>
                    <a:pt x="888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2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587"/>
                  </a:lnTo>
                  <a:lnTo>
                    <a:pt x="0" y="590"/>
                  </a:lnTo>
                  <a:lnTo>
                    <a:pt x="1" y="593"/>
                  </a:lnTo>
                  <a:lnTo>
                    <a:pt x="2" y="595"/>
                  </a:lnTo>
                  <a:lnTo>
                    <a:pt x="5" y="597"/>
                  </a:lnTo>
                  <a:lnTo>
                    <a:pt x="7" y="599"/>
                  </a:lnTo>
                  <a:lnTo>
                    <a:pt x="9" y="601"/>
                  </a:lnTo>
                  <a:lnTo>
                    <a:pt x="12" y="602"/>
                  </a:lnTo>
                  <a:lnTo>
                    <a:pt x="15" y="602"/>
                  </a:lnTo>
                  <a:lnTo>
                    <a:pt x="437" y="602"/>
                  </a:lnTo>
                  <a:lnTo>
                    <a:pt x="437" y="701"/>
                  </a:lnTo>
                  <a:lnTo>
                    <a:pt x="260" y="877"/>
                  </a:lnTo>
                  <a:lnTo>
                    <a:pt x="259" y="879"/>
                  </a:lnTo>
                  <a:lnTo>
                    <a:pt x="257" y="883"/>
                  </a:lnTo>
                  <a:lnTo>
                    <a:pt x="256" y="885"/>
                  </a:lnTo>
                  <a:lnTo>
                    <a:pt x="256" y="888"/>
                  </a:lnTo>
                  <a:lnTo>
                    <a:pt x="256" y="891"/>
                  </a:lnTo>
                  <a:lnTo>
                    <a:pt x="257" y="893"/>
                  </a:lnTo>
                  <a:lnTo>
                    <a:pt x="259" y="897"/>
                  </a:lnTo>
                  <a:lnTo>
                    <a:pt x="260" y="899"/>
                  </a:lnTo>
                  <a:lnTo>
                    <a:pt x="263" y="901"/>
                  </a:lnTo>
                  <a:lnTo>
                    <a:pt x="265" y="902"/>
                  </a:lnTo>
                  <a:lnTo>
                    <a:pt x="268" y="903"/>
                  </a:lnTo>
                  <a:lnTo>
                    <a:pt x="271" y="903"/>
                  </a:lnTo>
                  <a:lnTo>
                    <a:pt x="274" y="903"/>
                  </a:lnTo>
                  <a:lnTo>
                    <a:pt x="277" y="902"/>
                  </a:lnTo>
                  <a:lnTo>
                    <a:pt x="279" y="901"/>
                  </a:lnTo>
                  <a:lnTo>
                    <a:pt x="281" y="899"/>
                  </a:lnTo>
                  <a:lnTo>
                    <a:pt x="452" y="728"/>
                  </a:lnTo>
                  <a:lnTo>
                    <a:pt x="621" y="899"/>
                  </a:lnTo>
                  <a:lnTo>
                    <a:pt x="623" y="901"/>
                  </a:lnTo>
                  <a:lnTo>
                    <a:pt x="627" y="902"/>
                  </a:lnTo>
                  <a:lnTo>
                    <a:pt x="629" y="903"/>
                  </a:lnTo>
                  <a:lnTo>
                    <a:pt x="632" y="903"/>
                  </a:lnTo>
                  <a:lnTo>
                    <a:pt x="635" y="903"/>
                  </a:lnTo>
                  <a:lnTo>
                    <a:pt x="637" y="902"/>
                  </a:lnTo>
                  <a:lnTo>
                    <a:pt x="641" y="901"/>
                  </a:lnTo>
                  <a:lnTo>
                    <a:pt x="643" y="899"/>
                  </a:lnTo>
                  <a:lnTo>
                    <a:pt x="645" y="897"/>
                  </a:lnTo>
                  <a:lnTo>
                    <a:pt x="646" y="893"/>
                  </a:lnTo>
                  <a:lnTo>
                    <a:pt x="647" y="891"/>
                  </a:lnTo>
                  <a:lnTo>
                    <a:pt x="647" y="888"/>
                  </a:lnTo>
                  <a:lnTo>
                    <a:pt x="647" y="885"/>
                  </a:lnTo>
                  <a:lnTo>
                    <a:pt x="646" y="883"/>
                  </a:lnTo>
                  <a:lnTo>
                    <a:pt x="645" y="879"/>
                  </a:lnTo>
                  <a:lnTo>
                    <a:pt x="643" y="877"/>
                  </a:lnTo>
                  <a:lnTo>
                    <a:pt x="467" y="701"/>
                  </a:lnTo>
                  <a:lnTo>
                    <a:pt x="467" y="602"/>
                  </a:lnTo>
                  <a:lnTo>
                    <a:pt x="888" y="602"/>
                  </a:lnTo>
                  <a:lnTo>
                    <a:pt x="892" y="602"/>
                  </a:lnTo>
                  <a:lnTo>
                    <a:pt x="894" y="601"/>
                  </a:lnTo>
                  <a:lnTo>
                    <a:pt x="897" y="599"/>
                  </a:lnTo>
                  <a:lnTo>
                    <a:pt x="899" y="597"/>
                  </a:lnTo>
                  <a:lnTo>
                    <a:pt x="900" y="595"/>
                  </a:lnTo>
                  <a:lnTo>
                    <a:pt x="902" y="593"/>
                  </a:lnTo>
                  <a:lnTo>
                    <a:pt x="902" y="590"/>
                  </a:lnTo>
                  <a:lnTo>
                    <a:pt x="903" y="587"/>
                  </a:lnTo>
                  <a:lnTo>
                    <a:pt x="903" y="15"/>
                  </a:lnTo>
                  <a:lnTo>
                    <a:pt x="902" y="12"/>
                  </a:lnTo>
                  <a:lnTo>
                    <a:pt x="902" y="8"/>
                  </a:lnTo>
                  <a:lnTo>
                    <a:pt x="900" y="6"/>
                  </a:lnTo>
                  <a:lnTo>
                    <a:pt x="899" y="4"/>
                  </a:lnTo>
                  <a:lnTo>
                    <a:pt x="897" y="2"/>
                  </a:lnTo>
                  <a:lnTo>
                    <a:pt x="894" y="1"/>
                  </a:lnTo>
                  <a:lnTo>
                    <a:pt x="892" y="0"/>
                  </a:lnTo>
                  <a:lnTo>
                    <a:pt x="8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4" name="Freeform 566">
              <a:extLst>
                <a:ext uri="{FF2B5EF4-FFF2-40B4-BE49-F238E27FC236}">
                  <a16:creationId xmlns:a16="http://schemas.microsoft.com/office/drawing/2014/main" id="{B7B50F87-A3AA-4FB6-9692-24BF5512F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4225" y="4843463"/>
              <a:ext cx="200025" cy="73025"/>
            </a:xfrm>
            <a:custGeom>
              <a:avLst/>
              <a:gdLst>
                <a:gd name="T0" fmla="*/ 151 w 632"/>
                <a:gd name="T1" fmla="*/ 151 h 226"/>
                <a:gd name="T2" fmla="*/ 157 w 632"/>
                <a:gd name="T3" fmla="*/ 149 h 226"/>
                <a:gd name="T4" fmla="*/ 161 w 632"/>
                <a:gd name="T5" fmla="*/ 146 h 226"/>
                <a:gd name="T6" fmla="*/ 288 w 632"/>
                <a:gd name="T7" fmla="*/ 217 h 226"/>
                <a:gd name="T8" fmla="*/ 292 w 632"/>
                <a:gd name="T9" fmla="*/ 223 h 226"/>
                <a:gd name="T10" fmla="*/ 299 w 632"/>
                <a:gd name="T11" fmla="*/ 226 h 226"/>
                <a:gd name="T12" fmla="*/ 302 w 632"/>
                <a:gd name="T13" fmla="*/ 226 h 226"/>
                <a:gd name="T14" fmla="*/ 307 w 632"/>
                <a:gd name="T15" fmla="*/ 225 h 226"/>
                <a:gd name="T16" fmla="*/ 313 w 632"/>
                <a:gd name="T17" fmla="*/ 222 h 226"/>
                <a:gd name="T18" fmla="*/ 471 w 632"/>
                <a:gd name="T19" fmla="*/ 191 h 226"/>
                <a:gd name="T20" fmla="*/ 477 w 632"/>
                <a:gd name="T21" fmla="*/ 195 h 226"/>
                <a:gd name="T22" fmla="*/ 483 w 632"/>
                <a:gd name="T23" fmla="*/ 196 h 226"/>
                <a:gd name="T24" fmla="*/ 488 w 632"/>
                <a:gd name="T25" fmla="*/ 194 h 226"/>
                <a:gd name="T26" fmla="*/ 494 w 632"/>
                <a:gd name="T27" fmla="*/ 191 h 226"/>
                <a:gd name="T28" fmla="*/ 631 w 632"/>
                <a:gd name="T29" fmla="*/ 23 h 226"/>
                <a:gd name="T30" fmla="*/ 632 w 632"/>
                <a:gd name="T31" fmla="*/ 16 h 226"/>
                <a:gd name="T32" fmla="*/ 632 w 632"/>
                <a:gd name="T33" fmla="*/ 11 h 226"/>
                <a:gd name="T34" fmla="*/ 629 w 632"/>
                <a:gd name="T35" fmla="*/ 5 h 226"/>
                <a:gd name="T36" fmla="*/ 625 w 632"/>
                <a:gd name="T37" fmla="*/ 2 h 226"/>
                <a:gd name="T38" fmla="*/ 619 w 632"/>
                <a:gd name="T39" fmla="*/ 0 h 226"/>
                <a:gd name="T40" fmla="*/ 613 w 632"/>
                <a:gd name="T41" fmla="*/ 1 h 226"/>
                <a:gd name="T42" fmla="*/ 607 w 632"/>
                <a:gd name="T43" fmla="*/ 3 h 226"/>
                <a:gd name="T44" fmla="*/ 481 w 632"/>
                <a:gd name="T45" fmla="*/ 159 h 226"/>
                <a:gd name="T46" fmla="*/ 415 w 632"/>
                <a:gd name="T47" fmla="*/ 93 h 226"/>
                <a:gd name="T48" fmla="*/ 409 w 632"/>
                <a:gd name="T49" fmla="*/ 91 h 226"/>
                <a:gd name="T50" fmla="*/ 404 w 632"/>
                <a:gd name="T51" fmla="*/ 91 h 226"/>
                <a:gd name="T52" fmla="*/ 398 w 632"/>
                <a:gd name="T53" fmla="*/ 93 h 226"/>
                <a:gd name="T54" fmla="*/ 307 w 632"/>
                <a:gd name="T55" fmla="*/ 185 h 226"/>
                <a:gd name="T56" fmla="*/ 247 w 632"/>
                <a:gd name="T57" fmla="*/ 39 h 226"/>
                <a:gd name="T58" fmla="*/ 242 w 632"/>
                <a:gd name="T59" fmla="*/ 34 h 226"/>
                <a:gd name="T60" fmla="*/ 234 w 632"/>
                <a:gd name="T61" fmla="*/ 33 h 226"/>
                <a:gd name="T62" fmla="*/ 227 w 632"/>
                <a:gd name="T63" fmla="*/ 35 h 226"/>
                <a:gd name="T64" fmla="*/ 144 w 632"/>
                <a:gd name="T65" fmla="*/ 121 h 226"/>
                <a:gd name="T66" fmla="*/ 12 w 632"/>
                <a:gd name="T67" fmla="*/ 121 h 226"/>
                <a:gd name="T68" fmla="*/ 7 w 632"/>
                <a:gd name="T69" fmla="*/ 123 h 226"/>
                <a:gd name="T70" fmla="*/ 3 w 632"/>
                <a:gd name="T71" fmla="*/ 128 h 226"/>
                <a:gd name="T72" fmla="*/ 0 w 632"/>
                <a:gd name="T73" fmla="*/ 133 h 226"/>
                <a:gd name="T74" fmla="*/ 0 w 632"/>
                <a:gd name="T75" fmla="*/ 138 h 226"/>
                <a:gd name="T76" fmla="*/ 3 w 632"/>
                <a:gd name="T77" fmla="*/ 144 h 226"/>
                <a:gd name="T78" fmla="*/ 7 w 632"/>
                <a:gd name="T79" fmla="*/ 148 h 226"/>
                <a:gd name="T80" fmla="*/ 12 w 632"/>
                <a:gd name="T81" fmla="*/ 150 h 226"/>
                <a:gd name="T82" fmla="*/ 15 w 632"/>
                <a:gd name="T83" fmla="*/ 15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32" h="226">
                  <a:moveTo>
                    <a:pt x="15" y="151"/>
                  </a:moveTo>
                  <a:lnTo>
                    <a:pt x="151" y="151"/>
                  </a:lnTo>
                  <a:lnTo>
                    <a:pt x="154" y="150"/>
                  </a:lnTo>
                  <a:lnTo>
                    <a:pt x="157" y="149"/>
                  </a:lnTo>
                  <a:lnTo>
                    <a:pt x="159" y="148"/>
                  </a:lnTo>
                  <a:lnTo>
                    <a:pt x="161" y="146"/>
                  </a:lnTo>
                  <a:lnTo>
                    <a:pt x="230" y="75"/>
                  </a:lnTo>
                  <a:lnTo>
                    <a:pt x="288" y="217"/>
                  </a:lnTo>
                  <a:lnTo>
                    <a:pt x="289" y="220"/>
                  </a:lnTo>
                  <a:lnTo>
                    <a:pt x="292" y="223"/>
                  </a:lnTo>
                  <a:lnTo>
                    <a:pt x="294" y="224"/>
                  </a:lnTo>
                  <a:lnTo>
                    <a:pt x="299" y="226"/>
                  </a:lnTo>
                  <a:lnTo>
                    <a:pt x="300" y="226"/>
                  </a:lnTo>
                  <a:lnTo>
                    <a:pt x="302" y="226"/>
                  </a:lnTo>
                  <a:lnTo>
                    <a:pt x="304" y="226"/>
                  </a:lnTo>
                  <a:lnTo>
                    <a:pt x="307" y="225"/>
                  </a:lnTo>
                  <a:lnTo>
                    <a:pt x="309" y="223"/>
                  </a:lnTo>
                  <a:lnTo>
                    <a:pt x="313" y="222"/>
                  </a:lnTo>
                  <a:lnTo>
                    <a:pt x="407" y="127"/>
                  </a:lnTo>
                  <a:lnTo>
                    <a:pt x="471" y="191"/>
                  </a:lnTo>
                  <a:lnTo>
                    <a:pt x="473" y="193"/>
                  </a:lnTo>
                  <a:lnTo>
                    <a:pt x="477" y="195"/>
                  </a:lnTo>
                  <a:lnTo>
                    <a:pt x="480" y="196"/>
                  </a:lnTo>
                  <a:lnTo>
                    <a:pt x="483" y="196"/>
                  </a:lnTo>
                  <a:lnTo>
                    <a:pt x="486" y="195"/>
                  </a:lnTo>
                  <a:lnTo>
                    <a:pt x="488" y="194"/>
                  </a:lnTo>
                  <a:lnTo>
                    <a:pt x="492" y="193"/>
                  </a:lnTo>
                  <a:lnTo>
                    <a:pt x="494" y="191"/>
                  </a:lnTo>
                  <a:lnTo>
                    <a:pt x="629" y="25"/>
                  </a:lnTo>
                  <a:lnTo>
                    <a:pt x="631" y="23"/>
                  </a:lnTo>
                  <a:lnTo>
                    <a:pt x="632" y="19"/>
                  </a:lnTo>
                  <a:lnTo>
                    <a:pt x="632" y="16"/>
                  </a:lnTo>
                  <a:lnTo>
                    <a:pt x="632" y="14"/>
                  </a:lnTo>
                  <a:lnTo>
                    <a:pt x="632" y="11"/>
                  </a:lnTo>
                  <a:lnTo>
                    <a:pt x="631" y="9"/>
                  </a:lnTo>
                  <a:lnTo>
                    <a:pt x="629" y="5"/>
                  </a:lnTo>
                  <a:lnTo>
                    <a:pt x="627" y="3"/>
                  </a:lnTo>
                  <a:lnTo>
                    <a:pt x="625" y="2"/>
                  </a:lnTo>
                  <a:lnTo>
                    <a:pt x="621" y="1"/>
                  </a:lnTo>
                  <a:lnTo>
                    <a:pt x="619" y="0"/>
                  </a:lnTo>
                  <a:lnTo>
                    <a:pt x="616" y="0"/>
                  </a:lnTo>
                  <a:lnTo>
                    <a:pt x="613" y="1"/>
                  </a:lnTo>
                  <a:lnTo>
                    <a:pt x="611" y="2"/>
                  </a:lnTo>
                  <a:lnTo>
                    <a:pt x="607" y="3"/>
                  </a:lnTo>
                  <a:lnTo>
                    <a:pt x="605" y="5"/>
                  </a:lnTo>
                  <a:lnTo>
                    <a:pt x="481" y="159"/>
                  </a:lnTo>
                  <a:lnTo>
                    <a:pt x="418" y="95"/>
                  </a:lnTo>
                  <a:lnTo>
                    <a:pt x="415" y="93"/>
                  </a:lnTo>
                  <a:lnTo>
                    <a:pt x="412" y="91"/>
                  </a:lnTo>
                  <a:lnTo>
                    <a:pt x="409" y="91"/>
                  </a:lnTo>
                  <a:lnTo>
                    <a:pt x="407" y="90"/>
                  </a:lnTo>
                  <a:lnTo>
                    <a:pt x="404" y="91"/>
                  </a:lnTo>
                  <a:lnTo>
                    <a:pt x="400" y="91"/>
                  </a:lnTo>
                  <a:lnTo>
                    <a:pt x="398" y="93"/>
                  </a:lnTo>
                  <a:lnTo>
                    <a:pt x="396" y="95"/>
                  </a:lnTo>
                  <a:lnTo>
                    <a:pt x="307" y="185"/>
                  </a:lnTo>
                  <a:lnTo>
                    <a:pt x="249" y="42"/>
                  </a:lnTo>
                  <a:lnTo>
                    <a:pt x="247" y="39"/>
                  </a:lnTo>
                  <a:lnTo>
                    <a:pt x="244" y="36"/>
                  </a:lnTo>
                  <a:lnTo>
                    <a:pt x="242" y="34"/>
                  </a:lnTo>
                  <a:lnTo>
                    <a:pt x="237" y="33"/>
                  </a:lnTo>
                  <a:lnTo>
                    <a:pt x="234" y="33"/>
                  </a:lnTo>
                  <a:lnTo>
                    <a:pt x="230" y="33"/>
                  </a:lnTo>
                  <a:lnTo>
                    <a:pt x="227" y="35"/>
                  </a:lnTo>
                  <a:lnTo>
                    <a:pt x="224" y="38"/>
                  </a:lnTo>
                  <a:lnTo>
                    <a:pt x="144" y="121"/>
                  </a:lnTo>
                  <a:lnTo>
                    <a:pt x="15" y="121"/>
                  </a:lnTo>
                  <a:lnTo>
                    <a:pt x="12" y="121"/>
                  </a:lnTo>
                  <a:lnTo>
                    <a:pt x="9" y="122"/>
                  </a:lnTo>
                  <a:lnTo>
                    <a:pt x="7" y="123"/>
                  </a:lnTo>
                  <a:lnTo>
                    <a:pt x="5" y="126"/>
                  </a:lnTo>
                  <a:lnTo>
                    <a:pt x="3" y="128"/>
                  </a:lnTo>
                  <a:lnTo>
                    <a:pt x="2" y="130"/>
                  </a:lnTo>
                  <a:lnTo>
                    <a:pt x="0" y="133"/>
                  </a:lnTo>
                  <a:lnTo>
                    <a:pt x="0" y="136"/>
                  </a:lnTo>
                  <a:lnTo>
                    <a:pt x="0" y="138"/>
                  </a:lnTo>
                  <a:lnTo>
                    <a:pt x="2" y="142"/>
                  </a:lnTo>
                  <a:lnTo>
                    <a:pt x="3" y="144"/>
                  </a:lnTo>
                  <a:lnTo>
                    <a:pt x="5" y="146"/>
                  </a:lnTo>
                  <a:lnTo>
                    <a:pt x="7" y="148"/>
                  </a:lnTo>
                  <a:lnTo>
                    <a:pt x="9" y="150"/>
                  </a:lnTo>
                  <a:lnTo>
                    <a:pt x="12" y="150"/>
                  </a:lnTo>
                  <a:lnTo>
                    <a:pt x="15" y="151"/>
                  </a:lnTo>
                  <a:lnTo>
                    <a:pt x="15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55" name="Freeform 4197" descr="Icon of shopping cart.">
            <a:extLst>
              <a:ext uri="{FF2B5EF4-FFF2-40B4-BE49-F238E27FC236}">
                <a16:creationId xmlns:a16="http://schemas.microsoft.com/office/drawing/2014/main" id="{DEC447B3-FDD1-438D-A671-84CC56DF3DFC}"/>
              </a:ext>
            </a:extLst>
          </p:cNvPr>
          <p:cNvSpPr>
            <a:spLocks noEditPoints="1"/>
          </p:cNvSpPr>
          <p:nvPr/>
        </p:nvSpPr>
        <p:spPr bwMode="auto">
          <a:xfrm>
            <a:off x="4733337" y="5351156"/>
            <a:ext cx="380334" cy="348640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5" y="15316"/>
            <a:ext cx="438912" cy="429510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838" y="2764387"/>
            <a:ext cx="1840324" cy="1840324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15198"/>
      </p:ext>
    </p:extLst>
  </p:cSld>
  <p:clrMapOvr>
    <a:masterClrMapping/>
  </p:clrMapOvr>
  <p:transition spd="med" advTm="893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4384" y="702982"/>
            <a:ext cx="6793992" cy="1588271"/>
          </a:xfrm>
          <a:prstGeom prst="roundRect">
            <a:avLst>
              <a:gd name="adj" fmla="val 2605"/>
            </a:avLst>
          </a:prstGeom>
          <a:solidFill>
            <a:srgbClr val="09478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Insights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5" y="15316"/>
            <a:ext cx="438912" cy="429510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581045" y="882327"/>
            <a:ext cx="5605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  <a:latin typeface="Montserrat"/>
              </a:rPr>
              <a:t>Market Potential:</a:t>
            </a:r>
          </a:p>
          <a:p>
            <a:endParaRPr lang="en-US" u="sng" dirty="0" smtClean="0">
              <a:solidFill>
                <a:schemeClr val="bg1"/>
              </a:solidFill>
              <a:latin typeface="Montserra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What is the overall Market Potential for Credit card Usage based on the distribution of customers across cities?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192000" y="601750"/>
            <a:ext cx="4592053" cy="6045417"/>
            <a:chOff x="7819696" y="598760"/>
            <a:chExt cx="4051007" cy="6045417"/>
          </a:xfrm>
        </p:grpSpPr>
        <p:grpSp>
          <p:nvGrpSpPr>
            <p:cNvPr id="37" name="Group 36"/>
            <p:cNvGrpSpPr/>
            <p:nvPr/>
          </p:nvGrpSpPr>
          <p:grpSpPr>
            <a:xfrm>
              <a:off x="7819696" y="2205766"/>
              <a:ext cx="4051007" cy="2093684"/>
              <a:chOff x="7819697" y="711925"/>
              <a:chExt cx="4051007" cy="2093684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0" t="1335" r="44944" b="46572"/>
              <a:stretch/>
            </p:blipFill>
            <p:spPr>
              <a:xfrm>
                <a:off x="7819697" y="711925"/>
                <a:ext cx="4051007" cy="2093684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261131" y="998483"/>
                <a:ext cx="1944414" cy="1608083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819696" y="4547269"/>
              <a:ext cx="4051007" cy="2096908"/>
              <a:chOff x="7819696" y="4547269"/>
              <a:chExt cx="4051007" cy="209690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32" b="47828"/>
              <a:stretch/>
            </p:blipFill>
            <p:spPr>
              <a:xfrm>
                <a:off x="7819696" y="4547269"/>
                <a:ext cx="4051007" cy="209690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8339959" y="4945068"/>
                <a:ext cx="2758965" cy="1319048"/>
                <a:chOff x="8339959" y="3337035"/>
                <a:chExt cx="2758965" cy="1319048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10205545" y="4435366"/>
                  <a:ext cx="893379" cy="220717"/>
                </a:xfrm>
                <a:prstGeom prst="rect">
                  <a:avLst/>
                </a:pr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613228" y="3337035"/>
                  <a:ext cx="893379" cy="220717"/>
                </a:xfrm>
                <a:prstGeom prst="rect">
                  <a:avLst/>
                </a:pr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8339959" y="3918765"/>
                  <a:ext cx="893379" cy="220717"/>
                </a:xfrm>
                <a:prstGeom prst="rect">
                  <a:avLst/>
                </a:pr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1"/>
            <a:stretch/>
          </p:blipFill>
          <p:spPr>
            <a:xfrm>
              <a:off x="7834674" y="598760"/>
              <a:ext cx="4036029" cy="150182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Rectangle 37"/>
            <p:cNvSpPr/>
            <p:nvPr/>
          </p:nvSpPr>
          <p:spPr>
            <a:xfrm>
              <a:off x="9932277" y="1513952"/>
              <a:ext cx="1366344" cy="443995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-5581045" y="2593691"/>
            <a:ext cx="560542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/>
              </a:rPr>
              <a:t>As per the analysis </a:t>
            </a:r>
            <a:r>
              <a:rPr lang="en-US" sz="1600" dirty="0" err="1" smtClean="0">
                <a:solidFill>
                  <a:schemeClr val="bg1"/>
                </a:solidFill>
                <a:latin typeface="Montserrat"/>
              </a:rPr>
              <a:t>Mitron</a:t>
            </a:r>
            <a:r>
              <a:rPr lang="en-US" sz="1600" dirty="0" smtClean="0">
                <a:solidFill>
                  <a:schemeClr val="bg1"/>
                </a:solidFill>
                <a:latin typeface="Montserrat"/>
              </a:rPr>
              <a:t> Bank Customers use credit card for 40.7% of their average </a:t>
            </a:r>
            <a:r>
              <a:rPr lang="en-US" sz="1600" dirty="0" err="1" smtClean="0">
                <a:solidFill>
                  <a:schemeClr val="bg1"/>
                </a:solidFill>
                <a:latin typeface="Montserrat"/>
              </a:rPr>
              <a:t>spendings</a:t>
            </a:r>
            <a:r>
              <a:rPr lang="en-US" sz="1600" dirty="0" smtClean="0">
                <a:solidFill>
                  <a:schemeClr val="bg1"/>
                </a:solidFill>
                <a:latin typeface="Montserra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/>
              </a:rPr>
              <a:t>Cities like Chennai, Delhi and Hyderabad have high Credit card spending% (&gt;40.7%)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/>
              </a:rPr>
              <a:t>However the overall distribution of the customers is less in Hyderabad and Delhi.- We should consider high Credit card spending% as an opportunity for increasing the market in these cities.</a:t>
            </a:r>
          </a:p>
          <a:p>
            <a:endParaRPr lang="en-US" dirty="0">
              <a:solidFill>
                <a:schemeClr val="bg1"/>
              </a:solidFill>
              <a:latin typeface="Montserrat"/>
            </a:endParaRPr>
          </a:p>
          <a:p>
            <a:r>
              <a:rPr lang="en-US" b="1" u="sng" dirty="0" smtClean="0">
                <a:solidFill>
                  <a:schemeClr val="bg1"/>
                </a:solidFill>
                <a:latin typeface="Montserrat"/>
              </a:rPr>
              <a:t>Recommendations: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We need to design and implement marketing campaigns tailored to the specific needs and preferences of the local population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in Hyderabad and Delhi.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1713674"/>
      </p:ext>
    </p:extLst>
  </p:cSld>
  <p:clrMapOvr>
    <a:masterClrMapping/>
  </p:clrMapOvr>
  <p:transition spd="med" advTm="2581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48645 -0.004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0.38711 0.0041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0.48645 -0.0041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4384" y="702982"/>
            <a:ext cx="6797522" cy="1588271"/>
          </a:xfrm>
          <a:prstGeom prst="roundRect">
            <a:avLst>
              <a:gd name="adj" fmla="val 2605"/>
            </a:avLst>
          </a:prstGeom>
          <a:solidFill>
            <a:srgbClr val="09478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Insights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5" y="15316"/>
            <a:ext cx="438912" cy="429510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581045" y="882327"/>
            <a:ext cx="5605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  <a:latin typeface="Montserrat"/>
              </a:rPr>
              <a:t>Demographic Targeting:</a:t>
            </a:r>
          </a:p>
          <a:p>
            <a:endParaRPr lang="en-US" u="sng" dirty="0" smtClean="0">
              <a:solidFill>
                <a:schemeClr val="bg1"/>
              </a:solidFill>
              <a:latin typeface="Montserra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Which Demographic segments(Marital Status, Profession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, Gender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, Age Group) show the highest credit card adoption rate?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-5581045" y="2415937"/>
            <a:ext cx="5605428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/>
                </a:solidFill>
                <a:latin typeface="Montserrat"/>
              </a:rPr>
              <a:t>Compared to overall Credit card spending%(40.7%), Below Segments has higher rate of usage.</a:t>
            </a:r>
          </a:p>
          <a:p>
            <a:endParaRPr lang="en-US" sz="1600" dirty="0" smtClean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/>
              </a:rPr>
              <a:t>Age Group- 25-34 (46.6%)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/>
              </a:rPr>
              <a:t>Profession: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Montserrat"/>
              </a:rPr>
              <a:t>Govt</a:t>
            </a:r>
            <a:r>
              <a:rPr lang="en-US" sz="1600" dirty="0">
                <a:solidFill>
                  <a:schemeClr val="bg1"/>
                </a:solidFill>
                <a:latin typeface="Montserrat"/>
              </a:rPr>
              <a:t> Employees(43.6%)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/>
              </a:rPr>
              <a:t>Salaried Other(42.4%)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/>
              </a:rPr>
              <a:t>Salaried IT(41.6%)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Montserrat"/>
              </a:rPr>
              <a:t>Business Owners(40.9%)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/>
              </a:rPr>
              <a:t>Gender- </a:t>
            </a:r>
            <a:r>
              <a:rPr lang="en-US" sz="1600" dirty="0" smtClean="0">
                <a:solidFill>
                  <a:schemeClr val="bg1"/>
                </a:solidFill>
                <a:latin typeface="Montserrat"/>
              </a:rPr>
              <a:t>Female (41.5%)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Montserrat"/>
              </a:rPr>
              <a:t>Marital Status- Married(41.1%)</a:t>
            </a:r>
          </a:p>
          <a:p>
            <a:endParaRPr lang="en-US" b="1" dirty="0" smtClean="0">
              <a:solidFill>
                <a:schemeClr val="bg1"/>
              </a:solidFill>
              <a:latin typeface="Montserrat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Montserrat"/>
              </a:rPr>
              <a:t>Recommendations: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The customers from above Demographical segments are the core users of our credit card. We can offer loyalty programs or additional benefits to retain valuable customers.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4907125" y="2634610"/>
            <a:ext cx="1649225" cy="858554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5797463" y="5630778"/>
            <a:ext cx="758887" cy="131759"/>
          </a:xfrm>
          <a:prstGeom prst="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2192000" y="702982"/>
            <a:ext cx="4467271" cy="5861027"/>
            <a:chOff x="12192000" y="702982"/>
            <a:chExt cx="4467271" cy="5861027"/>
          </a:xfrm>
        </p:grpSpPr>
        <p:grpSp>
          <p:nvGrpSpPr>
            <p:cNvPr id="10" name="Group 9"/>
            <p:cNvGrpSpPr/>
            <p:nvPr/>
          </p:nvGrpSpPr>
          <p:grpSpPr>
            <a:xfrm>
              <a:off x="12192000" y="702982"/>
              <a:ext cx="4467271" cy="5861027"/>
              <a:chOff x="7819696" y="598760"/>
              <a:chExt cx="4051007" cy="5382702"/>
            </a:xfrm>
          </p:grpSpPr>
          <p:grpSp>
            <p:nvGrpSpPr>
              <p:cNvPr id="37" name="Group 36"/>
              <p:cNvGrpSpPr/>
              <p:nvPr/>
            </p:nvGrpSpPr>
            <p:grpSpPr>
              <a:xfrm>
                <a:off x="7819696" y="2288263"/>
                <a:ext cx="4007347" cy="1773704"/>
                <a:chOff x="7819697" y="794422"/>
                <a:chExt cx="4007347" cy="1773704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1793" r="1078"/>
                <a:stretch/>
              </p:blipFill>
              <p:spPr>
                <a:xfrm>
                  <a:off x="7819697" y="794422"/>
                  <a:ext cx="4007347" cy="1773704"/>
                </a:xfrm>
                <a:prstGeom prst="rect">
                  <a:avLst/>
                </a:prstGeom>
              </p:spPr>
            </p:pic>
            <p:sp>
              <p:nvSpPr>
                <p:cNvPr id="6" name="Rectangle 5"/>
                <p:cNvSpPr/>
                <p:nvPr/>
              </p:nvSpPr>
              <p:spPr>
                <a:xfrm>
                  <a:off x="7972367" y="1065835"/>
                  <a:ext cx="545986" cy="1328995"/>
                </a:xfrm>
                <a:prstGeom prst="rect">
                  <a:avLst/>
                </a:prstGeom>
                <a:noFill/>
                <a:ln w="38100"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" name="Group 3"/>
              <p:cNvGrpSpPr/>
              <p:nvPr/>
            </p:nvGrpSpPr>
            <p:grpSpPr>
              <a:xfrm>
                <a:off x="7834674" y="4369377"/>
                <a:ext cx="3992369" cy="1612085"/>
                <a:chOff x="7834674" y="4369377"/>
                <a:chExt cx="3992369" cy="1612085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 rotWithShape="1">
                <a:blip r:embed="rId9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34639" b="38393"/>
                <a:stretch/>
              </p:blipFill>
              <p:spPr>
                <a:xfrm>
                  <a:off x="7834674" y="4369377"/>
                  <a:ext cx="3992369" cy="1612085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33" name="Rectangle 32"/>
                <p:cNvSpPr/>
                <p:nvPr/>
              </p:nvSpPr>
              <p:spPr>
                <a:xfrm>
                  <a:off x="9107907" y="5507474"/>
                  <a:ext cx="666858" cy="228010"/>
                </a:xfrm>
                <a:prstGeom prst="rect">
                  <a:avLst/>
                </a:prstGeom>
                <a:noFill/>
                <a:ln w="38100"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35" name="Picture 34"/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801"/>
              <a:stretch/>
            </p:blipFill>
            <p:spPr>
              <a:xfrm>
                <a:off x="7834674" y="598760"/>
                <a:ext cx="4036029" cy="150182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8" name="Rectangle 37"/>
              <p:cNvSpPr/>
              <p:nvPr/>
            </p:nvSpPr>
            <p:spPr>
              <a:xfrm>
                <a:off x="9932277" y="1513952"/>
                <a:ext cx="1366344" cy="443995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14737539" y="2956017"/>
              <a:ext cx="1745725" cy="89853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 w="19050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15773400" y="6097265"/>
            <a:ext cx="709864" cy="300115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5449932"/>
      </p:ext>
    </p:extLst>
  </p:cSld>
  <p:clrMapOvr>
    <a:masterClrMapping/>
  </p:clrMapOvr>
  <p:transition spd="med" advTm="2897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48645 -0.004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1.11111E-6 L -0.40455 0.004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3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48645 -0.0041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4383" y="702982"/>
            <a:ext cx="7700719" cy="1588271"/>
          </a:xfrm>
          <a:prstGeom prst="roundRect">
            <a:avLst>
              <a:gd name="adj" fmla="val 2605"/>
            </a:avLst>
          </a:prstGeom>
          <a:solidFill>
            <a:srgbClr val="09478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Insights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5" y="15316"/>
            <a:ext cx="438912" cy="429510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581045" y="882327"/>
            <a:ext cx="5605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  <a:latin typeface="Montserrat"/>
              </a:rPr>
              <a:t>Seasonal Spending Trends</a:t>
            </a:r>
          </a:p>
          <a:p>
            <a:endParaRPr lang="en-US" u="sng" dirty="0" smtClean="0">
              <a:solidFill>
                <a:schemeClr val="bg1"/>
              </a:solidFill>
              <a:latin typeface="Montserra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Are there specific months with increased credit card spending?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623242" y="601750"/>
            <a:ext cx="4036029" cy="4872617"/>
            <a:chOff x="7834674" y="598760"/>
            <a:chExt cx="4036029" cy="487261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470" r="1375" b="39384"/>
            <a:stretch/>
          </p:blipFill>
          <p:spPr>
            <a:xfrm>
              <a:off x="7834674" y="2492518"/>
              <a:ext cx="4036029" cy="2978859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801"/>
            <a:stretch/>
          </p:blipFill>
          <p:spPr>
            <a:xfrm>
              <a:off x="7834674" y="598760"/>
              <a:ext cx="4036029" cy="150182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Rectangle 37"/>
            <p:cNvSpPr/>
            <p:nvPr/>
          </p:nvSpPr>
          <p:spPr>
            <a:xfrm>
              <a:off x="9932277" y="1513952"/>
              <a:ext cx="1366344" cy="443995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-5581045" y="2593691"/>
            <a:ext cx="56054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Compared to Overall Credit card Spending%(40.7%)</a:t>
            </a:r>
          </a:p>
          <a:p>
            <a:endParaRPr lang="en-US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Montserrat"/>
              </a:rPr>
              <a:t>Credit card Spending%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of customers is high in September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followed by May, October and June.</a:t>
            </a:r>
            <a:endParaRPr lang="en-US" dirty="0" smtClean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Montserrat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Montserrat"/>
              </a:rPr>
              <a:t>Recommendations:</a:t>
            </a:r>
          </a:p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The Bank must consider collaborating with top merchants from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categories like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 Travel, Bills, Electronics, Others, Health&amp; Wellness and create exclusive offers or discounts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for customers using the new credit card to increase Credit card spending.</a:t>
            </a:r>
            <a:endParaRPr lang="en-US" dirty="0" smtClean="0">
              <a:solidFill>
                <a:schemeClr val="bg1"/>
              </a:solidFill>
              <a:latin typeface="Montserrat"/>
            </a:endParaRPr>
          </a:p>
          <a:p>
            <a:endParaRPr lang="en-US" dirty="0" smtClean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9718751"/>
      </p:ext>
    </p:extLst>
  </p:cSld>
  <p:clrMapOvr>
    <a:masterClrMapping/>
  </p:clrMapOvr>
  <p:transition spd="med" advTm="2743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6 L 0.48645 -0.004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07407E-6 L -0.38711 0.00417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48645 -0.0041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4383" y="702982"/>
            <a:ext cx="7700719" cy="1588271"/>
          </a:xfrm>
          <a:prstGeom prst="roundRect">
            <a:avLst>
              <a:gd name="adj" fmla="val 2605"/>
            </a:avLst>
          </a:prstGeom>
          <a:solidFill>
            <a:srgbClr val="09478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Insights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5" y="15316"/>
            <a:ext cx="438912" cy="429510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581045" y="882327"/>
            <a:ext cx="5605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>
                <a:solidFill>
                  <a:schemeClr val="bg1"/>
                </a:solidFill>
                <a:latin typeface="Montserrat"/>
              </a:rPr>
              <a:t>Geographical Hotspots</a:t>
            </a:r>
          </a:p>
          <a:p>
            <a:endParaRPr lang="en-US" u="sng" dirty="0" smtClean="0">
              <a:solidFill>
                <a:schemeClr val="bg1"/>
              </a:solidFill>
              <a:latin typeface="Montserrat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Which cities demonstrate the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highest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spending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pattern, indicating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potential areas for targeted marketing and expansion?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2608264" y="589719"/>
            <a:ext cx="4051007" cy="6057448"/>
            <a:chOff x="7819696" y="586729"/>
            <a:chExt cx="4051007" cy="6057448"/>
          </a:xfrm>
        </p:grpSpPr>
        <p:grpSp>
          <p:nvGrpSpPr>
            <p:cNvPr id="37" name="Group 36"/>
            <p:cNvGrpSpPr/>
            <p:nvPr/>
          </p:nvGrpSpPr>
          <p:grpSpPr>
            <a:xfrm>
              <a:off x="7819696" y="2223506"/>
              <a:ext cx="4051006" cy="2153700"/>
              <a:chOff x="7819697" y="729665"/>
              <a:chExt cx="4051006" cy="215370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1678" r="45034"/>
              <a:stretch/>
            </p:blipFill>
            <p:spPr>
              <a:xfrm>
                <a:off x="7819697" y="729665"/>
                <a:ext cx="4051006" cy="2153700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>
                <a:off x="8285194" y="1120924"/>
                <a:ext cx="1944415" cy="1509706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7819696" y="4547269"/>
              <a:ext cx="4051007" cy="2096908"/>
              <a:chOff x="7819696" y="4547269"/>
              <a:chExt cx="4051007" cy="2096908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232" b="47828"/>
              <a:stretch/>
            </p:blipFill>
            <p:spPr>
              <a:xfrm>
                <a:off x="7819696" y="4547269"/>
                <a:ext cx="4051007" cy="2096908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36" name="Group 35"/>
              <p:cNvGrpSpPr/>
              <p:nvPr/>
            </p:nvGrpSpPr>
            <p:grpSpPr>
              <a:xfrm>
                <a:off x="8339959" y="5104920"/>
                <a:ext cx="2758965" cy="1293618"/>
                <a:chOff x="8339959" y="3496887"/>
                <a:chExt cx="2758965" cy="1293618"/>
              </a:xfrm>
            </p:grpSpPr>
            <p:sp>
              <p:nvSpPr>
                <p:cNvPr id="31" name="Rectangle 30"/>
                <p:cNvSpPr/>
                <p:nvPr/>
              </p:nvSpPr>
              <p:spPr>
                <a:xfrm>
                  <a:off x="10205545" y="3496887"/>
                  <a:ext cx="893379" cy="220717"/>
                </a:xfrm>
                <a:prstGeom prst="rect">
                  <a:avLst/>
                </a:pr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8685279" y="4569788"/>
                  <a:ext cx="893379" cy="220717"/>
                </a:xfrm>
                <a:prstGeom prst="rect">
                  <a:avLst/>
                </a:pr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8339959" y="3918765"/>
                  <a:ext cx="893379" cy="220717"/>
                </a:xfrm>
                <a:prstGeom prst="rect">
                  <a:avLst/>
                </a:pr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" r="56543" b="56464"/>
            <a:stretch/>
          </p:blipFill>
          <p:spPr>
            <a:xfrm>
              <a:off x="7819696" y="586729"/>
              <a:ext cx="4051006" cy="146671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8" name="Rectangle 37"/>
            <p:cNvSpPr/>
            <p:nvPr/>
          </p:nvSpPr>
          <p:spPr>
            <a:xfrm>
              <a:off x="7889258" y="1440026"/>
              <a:ext cx="1242711" cy="493190"/>
            </a:xfrm>
            <a:prstGeom prst="rect">
              <a:avLst/>
            </a:prstGeom>
            <a:noFill/>
            <a:ln w="57150">
              <a:solidFill>
                <a:srgbClr val="92D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-5581045" y="2593691"/>
            <a:ext cx="56054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As per the analysis </a:t>
            </a:r>
            <a:r>
              <a:rPr lang="en-US" sz="1400" dirty="0" err="1" smtClean="0">
                <a:solidFill>
                  <a:schemeClr val="bg1"/>
                </a:solidFill>
                <a:latin typeface="Montserrat"/>
              </a:rPr>
              <a:t>Mitron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 Bank Customers Average 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Income Utilization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= 42.82% </a:t>
            </a:r>
            <a:br>
              <a:rPr lang="en-US" sz="1400" dirty="0" smtClean="0">
                <a:solidFill>
                  <a:schemeClr val="bg1"/>
                </a:solidFill>
                <a:latin typeface="Montserrat"/>
              </a:rPr>
            </a:b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(Avg. 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Income Utilization 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= Avg. Spending / Avg. Income)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Montserra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Below Cities have highest </a:t>
            </a:r>
            <a:r>
              <a:rPr lang="en-US" sz="1400" dirty="0" err="1" smtClean="0">
                <a:solidFill>
                  <a:schemeClr val="bg1"/>
                </a:solidFill>
                <a:latin typeface="Montserrat"/>
              </a:rPr>
              <a:t>Avg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Income </a:t>
            </a:r>
            <a:r>
              <a:rPr lang="en-US" sz="1400" dirty="0" err="1" smtClean="0">
                <a:solidFill>
                  <a:schemeClr val="bg1"/>
                </a:solidFill>
                <a:latin typeface="Montserrat"/>
              </a:rPr>
              <a:t>Util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Mumbai-51.43%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Delhi-48.03%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Bengaluru-43.46%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bg1"/>
              </a:solidFill>
              <a:latin typeface="Montserrat"/>
            </a:endParaRPr>
          </a:p>
          <a:p>
            <a:r>
              <a:rPr lang="en-US" b="1" dirty="0" smtClean="0">
                <a:solidFill>
                  <a:schemeClr val="bg1"/>
                </a:solidFill>
                <a:latin typeface="Montserrat"/>
              </a:rPr>
              <a:t>Recommendations</a:t>
            </a:r>
            <a:r>
              <a:rPr lang="en-US" b="1" dirty="0" smtClean="0">
                <a:solidFill>
                  <a:schemeClr val="bg1"/>
                </a:solidFill>
                <a:latin typeface="Montserra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Introduce Targeted Reward Programs for </a:t>
            </a:r>
            <a:r>
              <a:rPr lang="en-US" sz="1400" dirty="0" err="1" smtClean="0">
                <a:solidFill>
                  <a:schemeClr val="bg1"/>
                </a:solidFill>
                <a:latin typeface="Montserrat"/>
              </a:rPr>
              <a:t>spendings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 made on credit card for Categories: Bills, Electronics, Groceries, </a:t>
            </a:r>
            <a:r>
              <a:rPr lang="en-US" sz="1400" dirty="0" err="1" smtClean="0">
                <a:solidFill>
                  <a:schemeClr val="bg1"/>
                </a:solidFill>
                <a:latin typeface="Montserrat"/>
              </a:rPr>
              <a:t>Health&amp;Wellness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Travel.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  <a:latin typeface="Montserrat"/>
              </a:rPr>
              <a:t>We need to design and implement marketing campaigns tailored to the specific needs and preferences of the local population in 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Bangalore 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and 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Delhi as </a:t>
            </a:r>
            <a:r>
              <a:rPr lang="en-US" sz="1400" dirty="0">
                <a:solidFill>
                  <a:schemeClr val="bg1"/>
                </a:solidFill>
                <a:latin typeface="Montserrat"/>
              </a:rPr>
              <a:t>overall distribution of the customers is less in Delhi and </a:t>
            </a:r>
            <a:r>
              <a:rPr lang="en-US" sz="1400" dirty="0" smtClean="0">
                <a:solidFill>
                  <a:schemeClr val="bg1"/>
                </a:solidFill>
                <a:latin typeface="Montserrat"/>
              </a:rPr>
              <a:t>Bangalore.</a:t>
            </a:r>
            <a:endParaRPr lang="en-US" sz="1400" dirty="0">
              <a:solidFill>
                <a:schemeClr val="bg1"/>
              </a:solidFill>
              <a:latin typeface="Montserrat"/>
            </a:endParaRPr>
          </a:p>
          <a:p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685328"/>
      </p:ext>
    </p:extLst>
  </p:cSld>
  <p:clrMapOvr>
    <a:masterClrMapping/>
  </p:clrMapOvr>
  <p:transition spd="med" advTm="20823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48645 -0.0041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7037E-6 L -0.38711 0.004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62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44444E-6 L 0.48645 -0.0041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24383" y="702982"/>
            <a:ext cx="7700719" cy="1588271"/>
          </a:xfrm>
          <a:prstGeom prst="roundRect">
            <a:avLst>
              <a:gd name="adj" fmla="val 2605"/>
            </a:avLst>
          </a:prstGeom>
          <a:solidFill>
            <a:srgbClr val="09478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7C70995F-D8C5-410A-AA8B-1EE172A294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10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190500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Insights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735" y="15316"/>
            <a:ext cx="438912" cy="429510"/>
          </a:xfrm>
          <a:prstGeom prst="rect">
            <a:avLst/>
          </a:prstGeom>
          <a:effectLst>
            <a:outerShdw blurRad="825500" dist="342900" dir="5400000" algn="ctr" rotWithShape="0">
              <a:srgbClr val="000000">
                <a:alpha val="15000"/>
              </a:srgb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" y="-1719"/>
            <a:ext cx="438912" cy="43891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-5581045" y="882327"/>
            <a:ext cx="5605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/>
                </a:solidFill>
                <a:latin typeface="Montserrat"/>
              </a:rPr>
              <a:t>Age group Preferences:</a:t>
            </a:r>
          </a:p>
          <a:p>
            <a:endParaRPr lang="en-US" u="sng" dirty="0">
              <a:solidFill>
                <a:schemeClr val="bg1"/>
              </a:solidFill>
              <a:latin typeface="Montserrat"/>
            </a:endParaRPr>
          </a:p>
          <a:p>
            <a:r>
              <a:rPr lang="en-US" dirty="0">
                <a:solidFill>
                  <a:schemeClr val="bg1"/>
                </a:solidFill>
                <a:latin typeface="Montserrat"/>
              </a:rPr>
              <a:t>Which Age groups are more inclined to use credit cards, and how can marketing strategies be tailored to address specific age demographics?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3454746" y="895890"/>
            <a:ext cx="11364686" cy="4746931"/>
            <a:chOff x="13454746" y="522901"/>
            <a:chExt cx="11364686" cy="474693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7095" y="2048212"/>
              <a:ext cx="5099149" cy="3221620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13454746" y="522901"/>
              <a:ext cx="11364686" cy="4746931"/>
              <a:chOff x="13454746" y="522901"/>
              <a:chExt cx="11364686" cy="4746931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13454746" y="522901"/>
                <a:ext cx="11364686" cy="4746931"/>
                <a:chOff x="13454746" y="522901"/>
                <a:chExt cx="11364686" cy="4746931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13454746" y="522901"/>
                  <a:ext cx="11364686" cy="4746931"/>
                  <a:chOff x="8396800" y="519910"/>
                  <a:chExt cx="7748091" cy="3557068"/>
                </a:xfrm>
              </p:grpSpPr>
              <p:pic>
                <p:nvPicPr>
                  <p:cNvPr id="5" name="Picture 4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396800" y="1662888"/>
                    <a:ext cx="4033411" cy="2414090"/>
                  </a:xfrm>
                  <a:prstGeom prst="rect">
                    <a:avLst/>
                  </a:prstGeom>
                </p:spPr>
              </p:pic>
              <p:pic>
                <p:nvPicPr>
                  <p:cNvPr id="35" name="Picture 34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801"/>
                  <a:stretch/>
                </p:blipFill>
                <p:spPr>
                  <a:xfrm>
                    <a:off x="13528479" y="519910"/>
                    <a:ext cx="2616412" cy="911907"/>
                  </a:xfrm>
                  <a:prstGeom prst="rect">
                    <a:avLst/>
                  </a:prstGeom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</p:pic>
              <p:sp>
                <p:nvSpPr>
                  <p:cNvPr id="38" name="Rectangle 37"/>
                  <p:cNvSpPr/>
                  <p:nvPr/>
                </p:nvSpPr>
                <p:spPr>
                  <a:xfrm>
                    <a:off x="14740017" y="1013760"/>
                    <a:ext cx="1242131" cy="366939"/>
                  </a:xfrm>
                  <a:prstGeom prst="rect">
                    <a:avLst/>
                  </a:prstGeom>
                  <a:noFill/>
                  <a:ln w="57150">
                    <a:solidFill>
                      <a:srgbClr val="92D050"/>
                    </a:solidFill>
                  </a:ln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" name="Rectangle 16"/>
                <p:cNvSpPr/>
                <p:nvPr/>
              </p:nvSpPr>
              <p:spPr>
                <a:xfrm>
                  <a:off x="14329609" y="2911642"/>
                  <a:ext cx="757991" cy="535592"/>
                </a:xfrm>
                <a:prstGeom prst="rect">
                  <a:avLst/>
                </a:prstGeom>
                <a:noFill/>
                <a:ln w="57150">
                  <a:solidFill>
                    <a:srgbClr val="92D050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17"/>
              <p:cNvSpPr/>
              <p:nvPr/>
            </p:nvSpPr>
            <p:spPr>
              <a:xfrm>
                <a:off x="19475682" y="2550695"/>
                <a:ext cx="5078530" cy="613613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-10044601" y="5754469"/>
            <a:ext cx="9783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ontserrat"/>
              </a:rPr>
              <a:t>When Age Group is </a:t>
            </a:r>
            <a:r>
              <a:rPr lang="en-US" b="1" dirty="0" smtClean="0">
                <a:solidFill>
                  <a:schemeClr val="bg1"/>
                </a:solidFill>
                <a:latin typeface="Montserrat"/>
              </a:rPr>
              <a:t>25-34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, The Average Credit card Spending% increases by </a:t>
            </a:r>
            <a:r>
              <a:rPr lang="en-US" b="1" dirty="0" smtClean="0">
                <a:solidFill>
                  <a:schemeClr val="accent2"/>
                </a:solidFill>
                <a:latin typeface="Montserrat"/>
              </a:rPr>
              <a:t>9.88%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Montserrat"/>
              </a:rPr>
              <a:t>Recommendations</a:t>
            </a:r>
            <a:r>
              <a:rPr lang="en-US" b="1" dirty="0">
                <a:solidFill>
                  <a:schemeClr val="bg1"/>
                </a:solidFill>
                <a:latin typeface="Montserrat"/>
              </a:rPr>
              <a:t>: </a:t>
            </a:r>
            <a:r>
              <a:rPr lang="en-US" dirty="0">
                <a:solidFill>
                  <a:schemeClr val="bg1"/>
                </a:solidFill>
                <a:latin typeface="Montserrat"/>
              </a:rPr>
              <a:t>Special Promotions and Offers, Tailor Rewards to Top Categories, Forge Exclusive Merchant </a:t>
            </a:r>
            <a:r>
              <a:rPr lang="en-US" dirty="0" smtClean="0">
                <a:solidFill>
                  <a:schemeClr val="bg1"/>
                </a:solidFill>
                <a:latin typeface="Montserrat"/>
              </a:rPr>
              <a:t>Partnerships should be followed to increase credit card usage in this age group.</a:t>
            </a:r>
            <a:endParaRPr lang="en-US" dirty="0">
              <a:solidFill>
                <a:schemeClr val="bg1"/>
              </a:solidFill>
              <a:latin typeface="Montserrat"/>
            </a:endParaRPr>
          </a:p>
        </p:txBody>
      </p:sp>
      <p:pic>
        <p:nvPicPr>
          <p:cNvPr id="12" name="Audio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6205661"/>
      </p:ext>
    </p:extLst>
  </p:cSld>
  <p:clrMapOvr>
    <a:masterClrMapping/>
  </p:clrMapOvr>
  <p:transition spd="med" advTm="3274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2.59259E-6 L 0.49921 -0.0187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961" y="-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7 L -1.05143 0.00232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578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0.84857 -0.01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22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5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7.4|7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"/>
</p:tagLst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609EDA-869E-4BE5-AE5D-B898C584B6FF}">
  <ds:schemaRefs>
    <ds:schemaRef ds:uri="http://purl.org/dc/dcmitype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0</TotalTime>
  <Words>820</Words>
  <Application>Microsoft Office PowerPoint</Application>
  <PresentationFormat>Widescreen</PresentationFormat>
  <Paragraphs>134</Paragraphs>
  <Slides>15</Slides>
  <Notes>15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Montserrat</vt:lpstr>
      <vt:lpstr>Segoe UI Light</vt:lpstr>
      <vt:lpstr>Office Theme</vt:lpstr>
      <vt:lpstr>Credit Card Insights for Mitron Bank</vt:lpstr>
      <vt:lpstr>Project analysis slide 3</vt:lpstr>
      <vt:lpstr>Project analysis slide 4</vt:lpstr>
      <vt:lpstr>Project analysis slide 2</vt:lpstr>
      <vt:lpstr>Project analysis slide 10</vt:lpstr>
      <vt:lpstr>Project analysis slide 10</vt:lpstr>
      <vt:lpstr>Project analysis slide 10</vt:lpstr>
      <vt:lpstr>Project analysis slide 10</vt:lpstr>
      <vt:lpstr>Project analysis slide 10</vt:lpstr>
      <vt:lpstr>Project analysis slide 10</vt:lpstr>
      <vt:lpstr>Project analysis slide 4</vt:lpstr>
      <vt:lpstr>Project analysis slide 4</vt:lpstr>
      <vt:lpstr>Project analysis slide 4</vt:lpstr>
      <vt:lpstr>Project analysis slide 4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2023-12-10T15:04:43Z</dcterms:created>
  <dcterms:modified xsi:type="dcterms:W3CDTF">2024-01-01T19:58:10Z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